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3" r:id="rId5"/>
    <p:sldId id="470" r:id="rId6"/>
    <p:sldId id="469" r:id="rId7"/>
    <p:sldId id="468" r:id="rId8"/>
    <p:sldId id="471" r:id="rId9"/>
    <p:sldId id="274" r:id="rId10"/>
    <p:sldId id="467" r:id="rId11"/>
    <p:sldId id="463" r:id="rId12"/>
    <p:sldId id="460" r:id="rId13"/>
    <p:sldId id="464" r:id="rId14"/>
    <p:sldId id="472" r:id="rId15"/>
    <p:sldId id="473" r:id="rId16"/>
    <p:sldId id="474" r:id="rId17"/>
    <p:sldId id="475" r:id="rId18"/>
    <p:sldId id="476" r:id="rId19"/>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8B6"/>
    <a:srgbClr val="0875AF"/>
    <a:srgbClr val="F39549"/>
    <a:srgbClr val="B72270"/>
    <a:srgbClr val="A5A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913" autoAdjust="0"/>
  </p:normalViewPr>
  <p:slideViewPr>
    <p:cSldViewPr snapToGrid="0" snapToObjects="1">
      <p:cViewPr varScale="1">
        <p:scale>
          <a:sx n="84" d="100"/>
          <a:sy n="84" d="100"/>
        </p:scale>
        <p:origin x="2430"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8" d="100"/>
          <a:sy n="168" d="100"/>
        </p:scale>
        <p:origin x="267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Jensen" userId="1e62ca5f-fb81-45ca-a993-825eeb606f3f" providerId="ADAL" clId="{691F371A-9F4C-4E31-8B83-6D13FFE286CF}"/>
    <pc:docChg chg="modSld">
      <pc:chgData name="Sanne Jensen" userId="1e62ca5f-fb81-45ca-a993-825eeb606f3f" providerId="ADAL" clId="{691F371A-9F4C-4E31-8B83-6D13FFE286CF}" dt="2023-10-19T13:41:33.367" v="84" actId="1037"/>
      <pc:docMkLst>
        <pc:docMk/>
      </pc:docMkLst>
      <pc:sldChg chg="modSp mod">
        <pc:chgData name="Sanne Jensen" userId="1e62ca5f-fb81-45ca-a993-825eeb606f3f" providerId="ADAL" clId="{691F371A-9F4C-4E31-8B83-6D13FFE286CF}" dt="2023-10-19T13:41:03.585" v="44" actId="255"/>
        <pc:sldMkLst>
          <pc:docMk/>
          <pc:sldMk cId="3841739566" sldId="274"/>
        </pc:sldMkLst>
        <pc:spChg chg="mod">
          <ac:chgData name="Sanne Jensen" userId="1e62ca5f-fb81-45ca-a993-825eeb606f3f" providerId="ADAL" clId="{691F371A-9F4C-4E31-8B83-6D13FFE286CF}" dt="2023-10-19T13:41:03.585" v="44" actId="255"/>
          <ac:spMkLst>
            <pc:docMk/>
            <pc:sldMk cId="3841739566" sldId="274"/>
            <ac:spMk id="3" creationId="{7D202B5E-3DF7-4F7C-9E35-5EC915D91738}"/>
          </ac:spMkLst>
        </pc:spChg>
      </pc:sldChg>
      <pc:sldChg chg="modSp mod">
        <pc:chgData name="Sanne Jensen" userId="1e62ca5f-fb81-45ca-a993-825eeb606f3f" providerId="ADAL" clId="{691F371A-9F4C-4E31-8B83-6D13FFE286CF}" dt="2023-10-19T13:40:34.005" v="43" actId="1037"/>
        <pc:sldMkLst>
          <pc:docMk/>
          <pc:sldMk cId="4171333963" sldId="464"/>
        </pc:sldMkLst>
        <pc:spChg chg="mod">
          <ac:chgData name="Sanne Jensen" userId="1e62ca5f-fb81-45ca-a993-825eeb606f3f" providerId="ADAL" clId="{691F371A-9F4C-4E31-8B83-6D13FFE286CF}" dt="2023-10-19T13:40:34.005" v="43" actId="1037"/>
          <ac:spMkLst>
            <pc:docMk/>
            <pc:sldMk cId="4171333963" sldId="464"/>
            <ac:spMk id="3" creationId="{20717672-8A08-47A7-96F2-F6BBD7F18E16}"/>
          </ac:spMkLst>
        </pc:spChg>
      </pc:sldChg>
      <pc:sldChg chg="modSp mod">
        <pc:chgData name="Sanne Jensen" userId="1e62ca5f-fb81-45ca-a993-825eeb606f3f" providerId="ADAL" clId="{691F371A-9F4C-4E31-8B83-6D13FFE286CF}" dt="2023-10-19T13:41:33.367" v="84" actId="1037"/>
        <pc:sldMkLst>
          <pc:docMk/>
          <pc:sldMk cId="1964266598" sldId="467"/>
        </pc:sldMkLst>
        <pc:spChg chg="mod">
          <ac:chgData name="Sanne Jensen" userId="1e62ca5f-fb81-45ca-a993-825eeb606f3f" providerId="ADAL" clId="{691F371A-9F4C-4E31-8B83-6D13FFE286CF}" dt="2023-10-19T13:41:33.367" v="84" actId="1037"/>
          <ac:spMkLst>
            <pc:docMk/>
            <pc:sldMk cId="1964266598" sldId="467"/>
            <ac:spMk id="2" creationId="{8EF90714-B0D5-4387-8453-F599336642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24667CC-2206-C34D-9CE0-8911F3C9353F}" type="datetimeFigureOut">
              <a:rPr lang="da-DK" smtClean="0"/>
              <a:t>20-10-2023</a:t>
            </a:fld>
            <a:endParaRPr lang="da-DK"/>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9BBB9F7-7BEA-DE47-9274-1C6EF1BED2AB}" type="slidenum">
              <a:rPr lang="da-DK" smtClean="0"/>
              <a:t>‹nr.›</a:t>
            </a:fld>
            <a:endParaRPr lang="da-DK"/>
          </a:p>
        </p:txBody>
      </p:sp>
    </p:spTree>
    <p:extLst>
      <p:ext uri="{BB962C8B-B14F-4D97-AF65-F5344CB8AC3E}">
        <p14:creationId xmlns:p14="http://schemas.microsoft.com/office/powerpoint/2010/main" val="151817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Rammesæt hvorfor I sætter fokus på tillid f.eks.:</a:t>
            </a:r>
          </a:p>
          <a:p>
            <a:endParaRPr lang="da-DK" dirty="0"/>
          </a:p>
          <a:p>
            <a:pPr marL="171450" indent="-171450">
              <a:buFont typeface="Arial" panose="020B0604020202020204" pitchFamily="34" charset="0"/>
              <a:buChar char="•"/>
            </a:pPr>
            <a:r>
              <a:rPr lang="da-DK" dirty="0"/>
              <a:t>At for jer som ledelse/TR/</a:t>
            </a:r>
            <a:r>
              <a:rPr lang="da-DK" dirty="0" err="1"/>
              <a:t>AMiR</a:t>
            </a:r>
            <a:r>
              <a:rPr lang="da-DK" dirty="0"/>
              <a:t> er det vigtigt, at I har et godt psykisk arbejdsmiljø, da det både medvirker til, at man er glad for at gå på arbejde, og at det løfter den faglige kvalitet..</a:t>
            </a:r>
          </a:p>
          <a:p>
            <a:pPr marL="171450" indent="-171450">
              <a:buFont typeface="Arial" panose="020B0604020202020204" pitchFamily="34" charset="0"/>
              <a:buChar char="•"/>
            </a:pPr>
            <a:r>
              <a:rPr lang="da-DK" dirty="0"/>
              <a:t>dbio har også fokus på det psykiske arbejdsmiljø, fordi dbio ved, at der på nogle arbejdspladser er udfordringer med samarbejdet. dbio har derfor udviklet et dialogspil, der skal hjælpe arbejdspladser til at tage nogle snakke om, hvordan vi samarbejder, og hvordan man måske kan blive bedre til at samarbejde.</a:t>
            </a:r>
          </a:p>
          <a:p>
            <a:endParaRPr lang="da-DK" dirty="0"/>
          </a:p>
          <a:p>
            <a:endParaRPr lang="da-DK" dirty="0"/>
          </a:p>
        </p:txBody>
      </p:sp>
      <p:sp>
        <p:nvSpPr>
          <p:cNvPr id="4" name="Pladsholder til slidenummer 3"/>
          <p:cNvSpPr>
            <a:spLocks noGrp="1"/>
          </p:cNvSpPr>
          <p:nvPr>
            <p:ph type="sldNum" sz="quarter" idx="5"/>
          </p:nvPr>
        </p:nvSpPr>
        <p:spPr/>
        <p:txBody>
          <a:bodyPr/>
          <a:lstStyle/>
          <a:p>
            <a:fld id="{29BBB9F7-7BEA-DE47-9274-1C6EF1BED2AB}" type="slidenum">
              <a:rPr lang="da-DK" smtClean="0"/>
              <a:t>1</a:t>
            </a:fld>
            <a:endParaRPr lang="da-DK"/>
          </a:p>
        </p:txBody>
      </p:sp>
    </p:spTree>
    <p:extLst>
      <p:ext uri="{BB962C8B-B14F-4D97-AF65-F5344CB8AC3E}">
        <p14:creationId xmlns:p14="http://schemas.microsoft.com/office/powerpoint/2010/main" val="78878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9BBB9F7-7BEA-DE47-9274-1C6EF1BED2AB}" type="slidenum">
              <a:rPr lang="da-DK" smtClean="0"/>
              <a:t>6</a:t>
            </a:fld>
            <a:endParaRPr lang="da-DK"/>
          </a:p>
        </p:txBody>
      </p:sp>
    </p:spTree>
    <p:extLst>
      <p:ext uri="{BB962C8B-B14F-4D97-AF65-F5344CB8AC3E}">
        <p14:creationId xmlns:p14="http://schemas.microsoft.com/office/powerpoint/2010/main" val="126893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dbio har i samarbejde med forsker og konsulent Mille Mortensen udviklet dialogspillet og kommet med et bud på, hvordan forskellige arbejdspladser kan se ud. </a:t>
            </a:r>
          </a:p>
          <a:p>
            <a:endParaRPr lang="da-DK" dirty="0"/>
          </a:p>
          <a:p>
            <a:r>
              <a:rPr lang="da-DK" dirty="0"/>
              <a:t>Det anbefales, at man kun bruger dialogspillet på arbejdspladser, der er grønne og gule. Røde arbejdspladser kræver hjælp udefra.</a:t>
            </a:r>
          </a:p>
        </p:txBody>
      </p:sp>
      <p:sp>
        <p:nvSpPr>
          <p:cNvPr id="4" name="Pladsholder til slidenummer 3"/>
          <p:cNvSpPr>
            <a:spLocks noGrp="1"/>
          </p:cNvSpPr>
          <p:nvPr>
            <p:ph type="sldNum" sz="quarter" idx="5"/>
          </p:nvPr>
        </p:nvSpPr>
        <p:spPr/>
        <p:txBody>
          <a:bodyPr/>
          <a:lstStyle/>
          <a:p>
            <a:fld id="{29BBB9F7-7BEA-DE47-9274-1C6EF1BED2AB}" type="slidenum">
              <a:rPr lang="da-DK" smtClean="0"/>
              <a:t>7</a:t>
            </a:fld>
            <a:endParaRPr lang="da-DK"/>
          </a:p>
        </p:txBody>
      </p:sp>
    </p:spTree>
    <p:extLst>
      <p:ext uri="{BB962C8B-B14F-4D97-AF65-F5344CB8AC3E}">
        <p14:creationId xmlns:p14="http://schemas.microsoft.com/office/powerpoint/2010/main" val="1860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Fortæl gerne hvorfor I skal spille spillet.</a:t>
            </a:r>
          </a:p>
        </p:txBody>
      </p:sp>
      <p:sp>
        <p:nvSpPr>
          <p:cNvPr id="4" name="Pladsholder til slidenummer 3"/>
          <p:cNvSpPr>
            <a:spLocks noGrp="1"/>
          </p:cNvSpPr>
          <p:nvPr>
            <p:ph type="sldNum" sz="quarter" idx="5"/>
          </p:nvPr>
        </p:nvSpPr>
        <p:spPr/>
        <p:txBody>
          <a:bodyPr/>
          <a:lstStyle/>
          <a:p>
            <a:fld id="{29BBB9F7-7BEA-DE47-9274-1C6EF1BED2AB}" type="slidenum">
              <a:rPr lang="da-DK" smtClean="0"/>
              <a:t>8</a:t>
            </a:fld>
            <a:endParaRPr lang="da-DK"/>
          </a:p>
        </p:txBody>
      </p:sp>
    </p:spTree>
    <p:extLst>
      <p:ext uri="{BB962C8B-B14F-4D97-AF65-F5344CB8AC3E}">
        <p14:creationId xmlns:p14="http://schemas.microsoft.com/office/powerpoint/2010/main" val="1938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Gør det klart hvad din rolle er i spillet som leder, TR og/eller </a:t>
            </a:r>
            <a:r>
              <a:rPr lang="da-DK" dirty="0" err="1"/>
              <a:t>AMiR</a:t>
            </a:r>
            <a:r>
              <a:rPr lang="da-DK" dirty="0"/>
              <a:t>.</a:t>
            </a:r>
          </a:p>
        </p:txBody>
      </p:sp>
      <p:sp>
        <p:nvSpPr>
          <p:cNvPr id="4" name="Pladsholder til slidenummer 3"/>
          <p:cNvSpPr>
            <a:spLocks noGrp="1"/>
          </p:cNvSpPr>
          <p:nvPr>
            <p:ph type="sldNum" sz="quarter" idx="5"/>
          </p:nvPr>
        </p:nvSpPr>
        <p:spPr/>
        <p:txBody>
          <a:bodyPr/>
          <a:lstStyle/>
          <a:p>
            <a:fld id="{29BBB9F7-7BEA-DE47-9274-1C6EF1BED2AB}" type="slidenum">
              <a:rPr lang="da-DK" smtClean="0"/>
              <a:t>9</a:t>
            </a:fld>
            <a:endParaRPr lang="da-DK"/>
          </a:p>
        </p:txBody>
      </p:sp>
    </p:spTree>
    <p:extLst>
      <p:ext uri="{BB962C8B-B14F-4D97-AF65-F5344CB8AC3E}">
        <p14:creationId xmlns:p14="http://schemas.microsoft.com/office/powerpoint/2010/main" val="293947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Punkt 7 er vigtig at få drøftet, så deltagerne ved, hvad der skal ske fremadrettet. Hvad har jeres dialog givet anledning til? Er der noget, der skal samles op på jeres tavlemøder/personalemøder? Skal der nedsættes en arbejdsgruppe etc.</a:t>
            </a:r>
          </a:p>
          <a:p>
            <a:endParaRPr lang="da-DK" dirty="0"/>
          </a:p>
          <a:p>
            <a:r>
              <a:rPr lang="da-DK" dirty="0"/>
              <a:t>Det er vigtigt at leder, TR og </a:t>
            </a:r>
            <a:r>
              <a:rPr lang="da-DK" dirty="0" err="1"/>
              <a:t>AMiR</a:t>
            </a:r>
            <a:r>
              <a:rPr lang="da-DK" dirty="0"/>
              <a:t> samarbejder om opgaven og står fælles. </a:t>
            </a:r>
          </a:p>
        </p:txBody>
      </p:sp>
      <p:sp>
        <p:nvSpPr>
          <p:cNvPr id="4" name="Pladsholder til slidenummer 3"/>
          <p:cNvSpPr>
            <a:spLocks noGrp="1"/>
          </p:cNvSpPr>
          <p:nvPr>
            <p:ph type="sldNum" sz="quarter" idx="5"/>
          </p:nvPr>
        </p:nvSpPr>
        <p:spPr/>
        <p:txBody>
          <a:bodyPr/>
          <a:lstStyle/>
          <a:p>
            <a:fld id="{29BBB9F7-7BEA-DE47-9274-1C6EF1BED2AB}" type="slidenum">
              <a:rPr lang="da-DK" smtClean="0"/>
              <a:t>10</a:t>
            </a:fld>
            <a:endParaRPr lang="da-DK"/>
          </a:p>
        </p:txBody>
      </p:sp>
    </p:spTree>
    <p:extLst>
      <p:ext uri="{BB962C8B-B14F-4D97-AF65-F5344CB8AC3E}">
        <p14:creationId xmlns:p14="http://schemas.microsoft.com/office/powerpoint/2010/main" val="632800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102460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 titel &amp; sidenummer">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sp>
        <p:nvSpPr>
          <p:cNvPr id="4" name="Text Placeholder 2"/>
          <p:cNvSpPr>
            <a:spLocks noGrp="1"/>
          </p:cNvSpPr>
          <p:nvPr>
            <p:ph type="body" idx="1" hasCustomPrompt="1"/>
          </p:nvPr>
        </p:nvSpPr>
        <p:spPr>
          <a:xfrm>
            <a:off x="1430766" y="1771201"/>
            <a:ext cx="7079821" cy="345600"/>
          </a:xfrm>
        </p:spPr>
        <p:txBody>
          <a:bodyPr lIns="0" tIns="0" rIns="0" bIns="0">
            <a:normAutofit/>
          </a:bodyPr>
          <a:lstStyle>
            <a:lvl1pPr marL="0" indent="0">
              <a:buNone/>
              <a:defRPr sz="2000" b="1" i="0" baseline="0">
                <a:solidFill>
                  <a:schemeClr val="tx1"/>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Overskrift 2</a:t>
            </a:r>
          </a:p>
        </p:txBody>
      </p:sp>
      <p:sp>
        <p:nvSpPr>
          <p:cNvPr id="5" name="Pladsholder til indhold 13"/>
          <p:cNvSpPr>
            <a:spLocks noGrp="1"/>
          </p:cNvSpPr>
          <p:nvPr>
            <p:ph sz="quarter" idx="14" hasCustomPrompt="1"/>
          </p:nvPr>
        </p:nvSpPr>
        <p:spPr>
          <a:xfrm>
            <a:off x="1430338" y="2268001"/>
            <a:ext cx="7080250" cy="3751800"/>
          </a:xfrm>
        </p:spPr>
        <p:txBody>
          <a:bodyPr lIns="0" tIns="0" rIns="0" bIns="0">
            <a:normAutofit/>
          </a:bodyPr>
          <a:lstStyle>
            <a:lvl1pPr marL="0" indent="0">
              <a:buNone/>
              <a:defRPr sz="2000" baseline="0">
                <a:latin typeface="verdana" charset="0"/>
              </a:defRPr>
            </a:lvl1pPr>
          </a:lstStyle>
          <a:p>
            <a:pPr lvl="0"/>
            <a:r>
              <a:rPr lang="da-DK" dirty="0"/>
              <a:t>Tekst</a:t>
            </a:r>
          </a:p>
        </p:txBody>
      </p:sp>
      <p:pic>
        <p:nvPicPr>
          <p:cNvPr id="6" name="Billede 5"/>
          <p:cNvPicPr>
            <a:picLocks noChangeAspect="1"/>
          </p:cNvPicPr>
          <p:nvPr userDrawn="1"/>
        </p:nvPicPr>
        <p:blipFill>
          <a:blip r:embed="rId3"/>
          <a:stretch>
            <a:fillRect/>
          </a:stretch>
        </p:blipFill>
        <p:spPr>
          <a:xfrm>
            <a:off x="253999" y="6096000"/>
            <a:ext cx="444500" cy="508000"/>
          </a:xfrm>
          <a:prstGeom prst="rect">
            <a:avLst/>
          </a:prstGeom>
        </p:spPr>
      </p:pic>
      <p:sp>
        <p:nvSpPr>
          <p:cNvPr id="2" name="Titel 1"/>
          <p:cNvSpPr>
            <a:spLocks noGrp="1"/>
          </p:cNvSpPr>
          <p:nvPr>
            <p:ph type="title" hasCustomPrompt="1"/>
          </p:nvPr>
        </p:nvSpPr>
        <p:spPr>
          <a:xfrm>
            <a:off x="1430338" y="1166400"/>
            <a:ext cx="7085012" cy="390173"/>
          </a:xfrm>
          <a:prstGeom prst="rect">
            <a:avLst/>
          </a:prstGeom>
        </p:spPr>
        <p:txBody>
          <a:bodyPr lIns="0" tIns="0" rIns="0" bIns="0"/>
          <a:lstStyle>
            <a:lvl1pPr>
              <a:defRPr sz="3000" b="1" i="0" baseline="0">
                <a:latin typeface="Verdana" charset="0"/>
              </a:defRPr>
            </a:lvl1pPr>
          </a:lstStyle>
          <a:p>
            <a:r>
              <a:rPr lang="da-DK" dirty="0"/>
              <a:t>Overskrift</a:t>
            </a:r>
          </a:p>
        </p:txBody>
      </p:sp>
      <p:sp>
        <p:nvSpPr>
          <p:cNvPr id="7" name="Tekstfelt 6"/>
          <p:cNvSpPr txBox="1"/>
          <p:nvPr userDrawn="1"/>
        </p:nvSpPr>
        <p:spPr>
          <a:xfrm>
            <a:off x="372533" y="254000"/>
            <a:ext cx="6341534" cy="276999"/>
          </a:xfrm>
          <a:prstGeom prst="rect">
            <a:avLst/>
          </a:prstGeom>
          <a:noFill/>
        </p:spPr>
        <p:txBody>
          <a:bodyPr wrap="square" rtlCol="0">
            <a:spAutoFit/>
          </a:bodyPr>
          <a:lstStyle/>
          <a:p>
            <a:r>
              <a:rPr lang="da-DK" sz="1200" i="1"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[Tilføj titel under ”vis” og ”Slidemaster” og på denne layout slide] </a:t>
            </a:r>
            <a:endParaRPr lang="da-DK" sz="1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p:cNvSpPr txBox="1"/>
          <p:nvPr userDrawn="1"/>
        </p:nvSpPr>
        <p:spPr>
          <a:xfrm>
            <a:off x="7806267" y="254000"/>
            <a:ext cx="1079500" cy="276999"/>
          </a:xfrm>
          <a:prstGeom prst="rect">
            <a:avLst/>
          </a:prstGeom>
          <a:noFill/>
        </p:spPr>
        <p:txBody>
          <a:bodyPr wrap="square" rtlCol="0">
            <a:spAutoFit/>
          </a:bodyPr>
          <a:lstStyle/>
          <a:p>
            <a:pPr algn="r"/>
            <a:fld id="{4D81087C-1FD7-4084-9394-CF0818A061C5}" type="slidenum">
              <a:rPr lang="da-DK" sz="1200" i="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‹nr.›</a:t>
            </a:fld>
            <a:endParaRPr lang="da-DK" sz="1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361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 sidenummer">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sp>
        <p:nvSpPr>
          <p:cNvPr id="4" name="Text Placeholder 2"/>
          <p:cNvSpPr>
            <a:spLocks noGrp="1"/>
          </p:cNvSpPr>
          <p:nvPr>
            <p:ph type="body" idx="1" hasCustomPrompt="1"/>
          </p:nvPr>
        </p:nvSpPr>
        <p:spPr>
          <a:xfrm>
            <a:off x="1430766" y="1771201"/>
            <a:ext cx="7079821" cy="345600"/>
          </a:xfrm>
        </p:spPr>
        <p:txBody>
          <a:bodyPr lIns="0" tIns="0" rIns="0" bIns="0">
            <a:normAutofit/>
          </a:bodyPr>
          <a:lstStyle>
            <a:lvl1pPr marL="0" indent="0">
              <a:buNone/>
              <a:defRPr sz="2000" b="1" i="0" baseline="0">
                <a:solidFill>
                  <a:schemeClr val="tx1"/>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Overskrift 2</a:t>
            </a:r>
          </a:p>
        </p:txBody>
      </p:sp>
      <p:sp>
        <p:nvSpPr>
          <p:cNvPr id="5" name="Pladsholder til indhold 13"/>
          <p:cNvSpPr>
            <a:spLocks noGrp="1"/>
          </p:cNvSpPr>
          <p:nvPr>
            <p:ph sz="quarter" idx="14" hasCustomPrompt="1"/>
          </p:nvPr>
        </p:nvSpPr>
        <p:spPr>
          <a:xfrm>
            <a:off x="1430338" y="2268001"/>
            <a:ext cx="7080250" cy="3751800"/>
          </a:xfrm>
        </p:spPr>
        <p:txBody>
          <a:bodyPr lIns="0" tIns="0" rIns="0" bIns="0">
            <a:normAutofit/>
          </a:bodyPr>
          <a:lstStyle>
            <a:lvl1pPr marL="0" indent="0">
              <a:buNone/>
              <a:defRPr sz="2000" baseline="0">
                <a:latin typeface="verdana" charset="0"/>
              </a:defRPr>
            </a:lvl1pPr>
          </a:lstStyle>
          <a:p>
            <a:pPr lvl="0"/>
            <a:r>
              <a:rPr lang="da-DK" dirty="0"/>
              <a:t>Tekst</a:t>
            </a:r>
          </a:p>
        </p:txBody>
      </p:sp>
      <p:pic>
        <p:nvPicPr>
          <p:cNvPr id="6" name="Billede 5"/>
          <p:cNvPicPr>
            <a:picLocks noChangeAspect="1"/>
          </p:cNvPicPr>
          <p:nvPr userDrawn="1"/>
        </p:nvPicPr>
        <p:blipFill>
          <a:blip r:embed="rId3"/>
          <a:stretch>
            <a:fillRect/>
          </a:stretch>
        </p:blipFill>
        <p:spPr>
          <a:xfrm>
            <a:off x="253999" y="6096000"/>
            <a:ext cx="444500" cy="508000"/>
          </a:xfrm>
          <a:prstGeom prst="rect">
            <a:avLst/>
          </a:prstGeom>
        </p:spPr>
      </p:pic>
      <p:sp>
        <p:nvSpPr>
          <p:cNvPr id="2" name="Titel 1"/>
          <p:cNvSpPr>
            <a:spLocks noGrp="1"/>
          </p:cNvSpPr>
          <p:nvPr>
            <p:ph type="title" hasCustomPrompt="1"/>
          </p:nvPr>
        </p:nvSpPr>
        <p:spPr>
          <a:xfrm>
            <a:off x="1430338" y="1166400"/>
            <a:ext cx="7085012" cy="390173"/>
          </a:xfrm>
          <a:prstGeom prst="rect">
            <a:avLst/>
          </a:prstGeom>
        </p:spPr>
        <p:txBody>
          <a:bodyPr lIns="0" tIns="0" rIns="0" bIns="0"/>
          <a:lstStyle>
            <a:lvl1pPr>
              <a:defRPr sz="3000" b="1" i="0" baseline="0">
                <a:latin typeface="Verdana" charset="0"/>
              </a:defRPr>
            </a:lvl1pPr>
          </a:lstStyle>
          <a:p>
            <a:r>
              <a:rPr lang="da-DK" dirty="0"/>
              <a:t>Overskrift</a:t>
            </a:r>
          </a:p>
        </p:txBody>
      </p:sp>
      <p:sp>
        <p:nvSpPr>
          <p:cNvPr id="8" name="Tekstfelt 7"/>
          <p:cNvSpPr txBox="1"/>
          <p:nvPr userDrawn="1"/>
        </p:nvSpPr>
        <p:spPr>
          <a:xfrm>
            <a:off x="7806267" y="254000"/>
            <a:ext cx="1079500" cy="276999"/>
          </a:xfrm>
          <a:prstGeom prst="rect">
            <a:avLst/>
          </a:prstGeom>
          <a:noFill/>
        </p:spPr>
        <p:txBody>
          <a:bodyPr wrap="square" rtlCol="0">
            <a:spAutoFit/>
          </a:bodyPr>
          <a:lstStyle/>
          <a:p>
            <a:pPr algn="r"/>
            <a:fld id="{4D81087C-1FD7-4084-9394-CF0818A061C5}" type="slidenum">
              <a:rPr lang="da-DK" sz="1200" i="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‹nr.›</a:t>
            </a:fld>
            <a:endParaRPr lang="da-DK" sz="1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243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p:cNvSpPr>
            <a:spLocks noGrp="1"/>
          </p:cNvSpPr>
          <p:nvPr>
            <p:ph type="dt" sz="half" idx="10"/>
          </p:nvPr>
        </p:nvSpPr>
        <p:spPr/>
        <p:txBody>
          <a:bodyPr/>
          <a:lstStyle/>
          <a:p>
            <a:fld id="{91B98C60-CB43-4C09-89D0-9D8AC8006196}" type="datetimeFigureOut">
              <a:rPr lang="da-DK" smtClean="0"/>
              <a:t>20-10-2023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3FF293B-93A6-45C7-80D9-DEC9ACE15A3B}" type="slidenum">
              <a:rPr lang="da-DK" smtClean="0"/>
              <a:t>‹nr.›</a:t>
            </a:fld>
            <a:endParaRPr lang="da-DK"/>
          </a:p>
        </p:txBody>
      </p:sp>
    </p:spTree>
    <p:extLst>
      <p:ext uri="{BB962C8B-B14F-4D97-AF65-F5344CB8AC3E}">
        <p14:creationId xmlns:p14="http://schemas.microsoft.com/office/powerpoint/2010/main" val="7313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80405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slide">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6"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64260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257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5494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121362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9004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89600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sp>
        <p:nvSpPr>
          <p:cNvPr id="4" name="Text Placeholder 2"/>
          <p:cNvSpPr>
            <a:spLocks noGrp="1"/>
          </p:cNvSpPr>
          <p:nvPr>
            <p:ph type="body" idx="1" hasCustomPrompt="1"/>
          </p:nvPr>
        </p:nvSpPr>
        <p:spPr>
          <a:xfrm>
            <a:off x="1430766" y="1771201"/>
            <a:ext cx="7079821" cy="345600"/>
          </a:xfrm>
        </p:spPr>
        <p:txBody>
          <a:bodyPr lIns="0" tIns="0" rIns="0" bIns="0">
            <a:normAutofit/>
          </a:bodyPr>
          <a:lstStyle>
            <a:lvl1pPr marL="0" indent="0">
              <a:buNone/>
              <a:defRPr sz="2000" b="1" i="0" baseline="0">
                <a:solidFill>
                  <a:schemeClr val="tx1"/>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Overskrift 2</a:t>
            </a:r>
          </a:p>
        </p:txBody>
      </p:sp>
      <p:sp>
        <p:nvSpPr>
          <p:cNvPr id="5" name="Pladsholder til indhold 13"/>
          <p:cNvSpPr>
            <a:spLocks noGrp="1"/>
          </p:cNvSpPr>
          <p:nvPr>
            <p:ph sz="quarter" idx="14" hasCustomPrompt="1"/>
          </p:nvPr>
        </p:nvSpPr>
        <p:spPr>
          <a:xfrm>
            <a:off x="1430338" y="2268001"/>
            <a:ext cx="7080250" cy="3751800"/>
          </a:xfrm>
        </p:spPr>
        <p:txBody>
          <a:bodyPr lIns="0" tIns="0" rIns="0" bIns="0">
            <a:normAutofit/>
          </a:bodyPr>
          <a:lstStyle>
            <a:lvl1pPr marL="0" indent="0">
              <a:buNone/>
              <a:defRPr sz="2000" baseline="0">
                <a:latin typeface="verdana" charset="0"/>
              </a:defRPr>
            </a:lvl1pPr>
          </a:lstStyle>
          <a:p>
            <a:pPr lvl="0"/>
            <a:r>
              <a:rPr lang="da-DK" dirty="0"/>
              <a:t>Tekst</a:t>
            </a:r>
          </a:p>
        </p:txBody>
      </p:sp>
      <p:pic>
        <p:nvPicPr>
          <p:cNvPr id="6" name="Billede 5"/>
          <p:cNvPicPr>
            <a:picLocks noChangeAspect="1"/>
          </p:cNvPicPr>
          <p:nvPr userDrawn="1"/>
        </p:nvPicPr>
        <p:blipFill>
          <a:blip r:embed="rId3"/>
          <a:stretch>
            <a:fillRect/>
          </a:stretch>
        </p:blipFill>
        <p:spPr>
          <a:xfrm>
            <a:off x="253999" y="6096000"/>
            <a:ext cx="444500" cy="508000"/>
          </a:xfrm>
          <a:prstGeom prst="rect">
            <a:avLst/>
          </a:prstGeom>
        </p:spPr>
      </p:pic>
      <p:sp>
        <p:nvSpPr>
          <p:cNvPr id="2" name="Titel 1"/>
          <p:cNvSpPr>
            <a:spLocks noGrp="1"/>
          </p:cNvSpPr>
          <p:nvPr>
            <p:ph type="title" hasCustomPrompt="1"/>
          </p:nvPr>
        </p:nvSpPr>
        <p:spPr>
          <a:xfrm>
            <a:off x="1430338" y="1166400"/>
            <a:ext cx="7085012" cy="390173"/>
          </a:xfrm>
          <a:prstGeom prst="rect">
            <a:avLst/>
          </a:prstGeom>
        </p:spPr>
        <p:txBody>
          <a:bodyPr lIns="0" tIns="0" rIns="0" bIns="0"/>
          <a:lstStyle>
            <a:lvl1pPr>
              <a:defRPr sz="3000" b="1" i="0" baseline="0">
                <a:latin typeface="Verdana" charset="0"/>
              </a:defRPr>
            </a:lvl1pPr>
          </a:lstStyle>
          <a:p>
            <a:r>
              <a:rPr lang="da-DK" dirty="0"/>
              <a:t>Overskrift</a:t>
            </a:r>
          </a:p>
        </p:txBody>
      </p:sp>
    </p:spTree>
    <p:extLst>
      <p:ext uri="{BB962C8B-B14F-4D97-AF65-F5344CB8AC3E}">
        <p14:creationId xmlns:p14="http://schemas.microsoft.com/office/powerpoint/2010/main" val="151121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24814927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9800" y="2813125"/>
            <a:ext cx="8204200" cy="1688950"/>
          </a:xfrm>
        </p:spPr>
        <p:txBody>
          <a:bodyPr/>
          <a:lstStyle/>
          <a:p>
            <a:br>
              <a:rPr lang="da-DK" sz="2200" dirty="0"/>
            </a:br>
            <a:r>
              <a:rPr lang="da-DK" sz="3200" b="0" dirty="0"/>
              <a:t>Opbyg psykologisk tryghed</a:t>
            </a:r>
            <a:br>
              <a:rPr lang="da-DK" sz="3200" b="0" dirty="0"/>
            </a:br>
            <a:r>
              <a:rPr lang="da-DK" sz="2400" b="0" dirty="0"/>
              <a:t>- ved også at tale om det, der er svært i arbejdet!</a:t>
            </a:r>
            <a:endParaRPr lang="da-DK" sz="3200" b="0" dirty="0"/>
          </a:p>
        </p:txBody>
      </p:sp>
      <p:sp>
        <p:nvSpPr>
          <p:cNvPr id="3" name="Titel 3">
            <a:extLst>
              <a:ext uri="{FF2B5EF4-FFF2-40B4-BE49-F238E27FC236}">
                <a16:creationId xmlns:a16="http://schemas.microsoft.com/office/drawing/2014/main" id="{2211E0B2-03EE-7B25-2478-D84CA05B3601}"/>
              </a:ext>
            </a:extLst>
          </p:cNvPr>
          <p:cNvSpPr txBox="1">
            <a:spLocks/>
          </p:cNvSpPr>
          <p:nvPr/>
        </p:nvSpPr>
        <p:spPr>
          <a:xfrm>
            <a:off x="3167698" y="2275886"/>
            <a:ext cx="5187632" cy="390173"/>
          </a:xfrm>
          <a:prstGeom prst="rect">
            <a:avLst/>
          </a:prstGeom>
        </p:spPr>
        <p:txBody>
          <a:bodyPr anchor="t" anchorCtr="0"/>
          <a:lstStyle>
            <a:lvl1pPr algn="l" defTabSz="914400" rtl="0" eaLnBrk="1" latinLnBrk="0" hangingPunct="1">
              <a:lnSpc>
                <a:spcPct val="90000"/>
              </a:lnSpc>
              <a:spcBef>
                <a:spcPct val="0"/>
              </a:spcBef>
              <a:buNone/>
              <a:defRPr sz="6000" b="1" i="0" kern="1200" baseline="0">
                <a:solidFill>
                  <a:schemeClr val="bg1"/>
                </a:solidFill>
                <a:latin typeface="Verdana" charset="0"/>
                <a:ea typeface="+mj-ea"/>
                <a:cs typeface="+mj-cs"/>
              </a:defRPr>
            </a:lvl1pPr>
          </a:lstStyle>
          <a:p>
            <a:r>
              <a:rPr lang="da-DK" sz="2400" dirty="0"/>
              <a:t>Dialogspil   </a:t>
            </a:r>
          </a:p>
        </p:txBody>
      </p:sp>
    </p:spTree>
    <p:extLst>
      <p:ext uri="{BB962C8B-B14F-4D97-AF65-F5344CB8AC3E}">
        <p14:creationId xmlns:p14="http://schemas.microsoft.com/office/powerpoint/2010/main" val="45856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17672-8A08-47A7-96F2-F6BBD7F18E16}"/>
              </a:ext>
            </a:extLst>
          </p:cNvPr>
          <p:cNvSpPr>
            <a:spLocks noGrp="1"/>
          </p:cNvSpPr>
          <p:nvPr>
            <p:ph sz="quarter" idx="14"/>
          </p:nvPr>
        </p:nvSpPr>
        <p:spPr>
          <a:xfrm>
            <a:off x="1215847" y="1963197"/>
            <a:ext cx="7080250" cy="4019783"/>
          </a:xfrm>
        </p:spPr>
        <p:txBody>
          <a:bodyPr>
            <a:normAutofit/>
          </a:bodyPr>
          <a:lstStyle/>
          <a:p>
            <a:pPr marL="457200" indent="-457200">
              <a:buFont typeface="+mj-lt"/>
              <a:buAutoNum type="arabicPeriod" startAt="4"/>
            </a:pPr>
            <a:r>
              <a:rPr lang="da-DK" dirty="0"/>
              <a:t>Vend et kort ad gangen og drøft udsagnet i gruppen. Spørg nysgerrigt ind til hinandens svar. Målet er ikke at blive enige, men at give alle mulighed for at fortælle om deres oplevelser og tanker. </a:t>
            </a:r>
          </a:p>
          <a:p>
            <a:pPr marL="457200" indent="-457200">
              <a:buFont typeface="+mj-lt"/>
              <a:buAutoNum type="arabicPeriod" startAt="4"/>
            </a:pPr>
            <a:r>
              <a:rPr lang="da-DK" dirty="0"/>
              <a:t>Træk et nyt kort, når udsagnet er debatteret. Hvis et kort ikke giver mening, så gå videre og træk et nyt kort. I skal ikke nå alle kort. Det er dialogen i sig selv, der er det vigtige.</a:t>
            </a:r>
          </a:p>
          <a:p>
            <a:pPr marL="457200" indent="-457200">
              <a:buFont typeface="+mj-lt"/>
              <a:buAutoNum type="arabicPeriod" startAt="4"/>
            </a:pPr>
            <a:r>
              <a:rPr lang="da-DK" dirty="0"/>
              <a:t>Vælg tre temaer, der har været centrale i jeres dialog</a:t>
            </a:r>
          </a:p>
          <a:p>
            <a:pPr marL="457200" indent="-457200">
              <a:buFont typeface="+mj-lt"/>
              <a:buAutoNum type="arabicPeriod" startAt="4"/>
            </a:pPr>
            <a:r>
              <a:rPr lang="da-DK" dirty="0"/>
              <a:t>Saml op i plenum – hvad skal vi arbejde videre med på arbejdspladsen? Og hvordan?</a:t>
            </a:r>
          </a:p>
          <a:p>
            <a:endParaRPr lang="da-DK" dirty="0"/>
          </a:p>
          <a:p>
            <a:endParaRPr lang="da-DK" dirty="0"/>
          </a:p>
          <a:p>
            <a:endParaRPr lang="da-DK" dirty="0"/>
          </a:p>
        </p:txBody>
      </p:sp>
      <p:sp>
        <p:nvSpPr>
          <p:cNvPr id="4" name="Titel 3">
            <a:extLst>
              <a:ext uri="{FF2B5EF4-FFF2-40B4-BE49-F238E27FC236}">
                <a16:creationId xmlns:a16="http://schemas.microsoft.com/office/drawing/2014/main" id="{8263FE60-D0C6-463E-8D28-48DC6D63BA1C}"/>
              </a:ext>
            </a:extLst>
          </p:cNvPr>
          <p:cNvSpPr>
            <a:spLocks noGrp="1"/>
          </p:cNvSpPr>
          <p:nvPr>
            <p:ph type="title"/>
          </p:nvPr>
        </p:nvSpPr>
        <p:spPr/>
        <p:txBody>
          <a:bodyPr/>
          <a:lstStyle/>
          <a:p>
            <a:r>
              <a:rPr lang="da-DK" dirty="0"/>
              <a:t>Vejledning til dialogspillet</a:t>
            </a:r>
          </a:p>
        </p:txBody>
      </p:sp>
    </p:spTree>
    <p:extLst>
      <p:ext uri="{BB962C8B-B14F-4D97-AF65-F5344CB8AC3E}">
        <p14:creationId xmlns:p14="http://schemas.microsoft.com/office/powerpoint/2010/main" val="417133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FC0D23C-8B8F-6917-F33D-32DCE3326E61}"/>
              </a:ext>
            </a:extLst>
          </p:cNvPr>
          <p:cNvSpPr>
            <a:spLocks noGrp="1"/>
          </p:cNvSpPr>
          <p:nvPr>
            <p:ph type="body" idx="1"/>
          </p:nvPr>
        </p:nvSpPr>
        <p:spPr>
          <a:xfrm>
            <a:off x="1868418" y="2777725"/>
            <a:ext cx="7079821" cy="345600"/>
          </a:xfrm>
        </p:spPr>
        <p:txBody>
          <a:bodyPr>
            <a:normAutofit fontScale="85000" lnSpcReduction="10000"/>
          </a:bodyPr>
          <a:lstStyle/>
          <a:p>
            <a:r>
              <a:rPr lang="da-DK" sz="2100" b="1" dirty="0">
                <a:cs typeface="Arial" panose="020B0604020202020204" pitchFamily="34" charset="0"/>
              </a:rPr>
              <a:t>Individ – anerkend din </a:t>
            </a:r>
            <a:r>
              <a:rPr lang="da-DK" sz="2100" b="1" dirty="0" err="1">
                <a:cs typeface="Arial" panose="020B0604020202020204" pitchFamily="34" charset="0"/>
              </a:rPr>
              <a:t>fejlbarlighed</a:t>
            </a:r>
            <a:r>
              <a:rPr lang="da-DK" sz="2100" b="1" dirty="0">
                <a:cs typeface="Arial" panose="020B0604020202020204" pitchFamily="34" charset="0"/>
              </a:rPr>
              <a:t> og find dit mod!</a:t>
            </a:r>
          </a:p>
          <a:p>
            <a:endParaRPr lang="da-DK" dirty="0"/>
          </a:p>
        </p:txBody>
      </p:sp>
      <p:sp>
        <p:nvSpPr>
          <p:cNvPr id="3" name="Pladsholder til indhold 2">
            <a:extLst>
              <a:ext uri="{FF2B5EF4-FFF2-40B4-BE49-F238E27FC236}">
                <a16:creationId xmlns:a16="http://schemas.microsoft.com/office/drawing/2014/main" id="{6CAF3B1C-210B-CAFB-5DFA-694FC3F85EC9}"/>
              </a:ext>
            </a:extLst>
          </p:cNvPr>
          <p:cNvSpPr>
            <a:spLocks noGrp="1"/>
          </p:cNvSpPr>
          <p:nvPr>
            <p:ph sz="quarter" idx="14"/>
          </p:nvPr>
        </p:nvSpPr>
        <p:spPr>
          <a:xfrm>
            <a:off x="1868418" y="3106200"/>
            <a:ext cx="6194134" cy="3226867"/>
          </a:xfrm>
        </p:spPr>
        <p:txBody>
          <a:bodyPr/>
          <a:lstStyle/>
          <a:p>
            <a:endParaRPr lang="da-DK" sz="1600" dirty="0">
              <a:latin typeface="Verdana" panose="020B0604030504040204" pitchFamily="34" charset="0"/>
            </a:endParaRPr>
          </a:p>
          <a:p>
            <a:r>
              <a:rPr lang="da-DK" sz="1800" dirty="0">
                <a:latin typeface="Verdana" panose="020B0604030504040204" pitchFamily="34" charset="0"/>
              </a:rPr>
              <a:t>Vi kan hver især gøre noget for at finde mod til at sætte vanskelige emner på dagsordenen på vores arbejdsplads. Forskning viser, at jo mere respektfuld og anerkendende vi taler til os selv og accepterer </a:t>
            </a:r>
            <a:r>
              <a:rPr lang="da-DK" sz="1800" dirty="0" err="1">
                <a:latin typeface="Verdana" panose="020B0604030504040204" pitchFamily="34" charset="0"/>
              </a:rPr>
              <a:t>fejlbarlighed</a:t>
            </a:r>
            <a:r>
              <a:rPr lang="da-DK" sz="1800" dirty="0">
                <a:latin typeface="Verdana" panose="020B0604030504040204" pitchFamily="34" charset="0"/>
              </a:rPr>
              <a:t> som et grundvilkår, jo nemmere er det for os, at finde mod til at vise os sårbare overfor andre. Erfaringen viser, at det er med mod, til at turde vise sig sårbar, som det er med influenza; det smitter. </a:t>
            </a:r>
            <a:r>
              <a:rPr lang="da-DK" sz="1800" b="1" dirty="0">
                <a:latin typeface="Verdana" panose="020B0604030504040204" pitchFamily="34" charset="0"/>
              </a:rPr>
              <a:t> </a:t>
            </a:r>
            <a:endParaRPr lang="da-DK" sz="1800" dirty="0">
              <a:latin typeface="Verdana" panose="020B0604030504040204" pitchFamily="34" charset="0"/>
            </a:endParaRPr>
          </a:p>
          <a:p>
            <a:endParaRPr lang="da-DK" dirty="0"/>
          </a:p>
        </p:txBody>
      </p:sp>
      <p:sp>
        <p:nvSpPr>
          <p:cNvPr id="4" name="Titel 3">
            <a:extLst>
              <a:ext uri="{FF2B5EF4-FFF2-40B4-BE49-F238E27FC236}">
                <a16:creationId xmlns:a16="http://schemas.microsoft.com/office/drawing/2014/main" id="{23EB88B2-A9FA-13A9-1192-29F6F8542724}"/>
              </a:ext>
            </a:extLst>
          </p:cNvPr>
          <p:cNvSpPr>
            <a:spLocks noGrp="1"/>
          </p:cNvSpPr>
          <p:nvPr>
            <p:ph type="title"/>
          </p:nvPr>
        </p:nvSpPr>
        <p:spPr>
          <a:xfrm>
            <a:off x="613720" y="1340675"/>
            <a:ext cx="7085012" cy="390173"/>
          </a:xfrm>
        </p:spPr>
        <p:txBody>
          <a:bodyPr/>
          <a:lstStyle/>
          <a:p>
            <a:r>
              <a:rPr lang="da-DK" dirty="0">
                <a:solidFill>
                  <a:srgbClr val="A5A914"/>
                </a:solidFill>
              </a:rPr>
              <a:t>De fem veje </a:t>
            </a:r>
            <a:r>
              <a:rPr lang="da-DK" dirty="0"/>
              <a:t>til at opbygge psykologisk tryghed</a:t>
            </a:r>
          </a:p>
        </p:txBody>
      </p:sp>
      <p:sp>
        <p:nvSpPr>
          <p:cNvPr id="5" name="Oval 7">
            <a:extLst>
              <a:ext uri="{FF2B5EF4-FFF2-40B4-BE49-F238E27FC236}">
                <a16:creationId xmlns:a16="http://schemas.microsoft.com/office/drawing/2014/main" id="{3AD852CA-63F4-FC91-1EF3-D85E123FA651}"/>
              </a:ext>
            </a:extLst>
          </p:cNvPr>
          <p:cNvSpPr/>
          <p:nvPr/>
        </p:nvSpPr>
        <p:spPr>
          <a:xfrm>
            <a:off x="750198" y="2608119"/>
            <a:ext cx="684813" cy="684813"/>
          </a:xfrm>
          <a:prstGeom prst="ellipse">
            <a:avLst/>
          </a:prstGeom>
          <a:solidFill>
            <a:srgbClr val="A5A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K" sz="25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53762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FC0D23C-8B8F-6917-F33D-32DCE3326E61}"/>
              </a:ext>
            </a:extLst>
          </p:cNvPr>
          <p:cNvSpPr>
            <a:spLocks noGrp="1"/>
          </p:cNvSpPr>
          <p:nvPr>
            <p:ph type="body" idx="1"/>
          </p:nvPr>
        </p:nvSpPr>
        <p:spPr>
          <a:xfrm>
            <a:off x="1868418" y="2777725"/>
            <a:ext cx="7079821" cy="345600"/>
          </a:xfrm>
        </p:spPr>
        <p:txBody>
          <a:bodyPr>
            <a:normAutofit fontScale="70000" lnSpcReduction="20000"/>
          </a:bodyPr>
          <a:lstStyle/>
          <a:p>
            <a:r>
              <a:rPr lang="da-DK" sz="2300" b="1" dirty="0">
                <a:cs typeface="Arial" panose="020B0604020202020204" pitchFamily="34" charset="0"/>
              </a:rPr>
              <a:t>Gruppe – lyt og vær nysgerrige på hinanden, for sammen bliver vi klogere!</a:t>
            </a:r>
          </a:p>
          <a:p>
            <a:endParaRPr lang="da-DK" dirty="0"/>
          </a:p>
        </p:txBody>
      </p:sp>
      <p:sp>
        <p:nvSpPr>
          <p:cNvPr id="3" name="Pladsholder til indhold 2">
            <a:extLst>
              <a:ext uri="{FF2B5EF4-FFF2-40B4-BE49-F238E27FC236}">
                <a16:creationId xmlns:a16="http://schemas.microsoft.com/office/drawing/2014/main" id="{6CAF3B1C-210B-CAFB-5DFA-694FC3F85EC9}"/>
              </a:ext>
            </a:extLst>
          </p:cNvPr>
          <p:cNvSpPr>
            <a:spLocks noGrp="1"/>
          </p:cNvSpPr>
          <p:nvPr>
            <p:ph sz="quarter" idx="14"/>
          </p:nvPr>
        </p:nvSpPr>
        <p:spPr>
          <a:xfrm>
            <a:off x="1868418" y="3106200"/>
            <a:ext cx="6194134" cy="3226867"/>
          </a:xfrm>
        </p:spPr>
        <p:txBody>
          <a:bodyPr/>
          <a:lstStyle/>
          <a:p>
            <a:endParaRPr lang="da-DK" sz="1800" dirty="0">
              <a:latin typeface="Verdana" panose="020B0604030504040204" pitchFamily="34" charset="0"/>
            </a:endParaRPr>
          </a:p>
          <a:p>
            <a:r>
              <a:rPr lang="da-DK" sz="1800" dirty="0">
                <a:latin typeface="Verdana" panose="020B0604030504040204" pitchFamily="34" charset="0"/>
              </a:rPr>
              <a:t>Vi mennesker har brug for at høre til i fællesskaber - også på arbejdspladsen. Hvis vi har erfaring for at blive ignoreret, afvist eller nedgjort (fx gennem humor), når vi sætter ord på vanskelige emner i arbejdet, vil vi typisk stoppe med at gøre det. Det er derfor afgørende vigtigt at lytte nysgerrigt og fordomsfrit, når nogen finder modet til fx at bede om hjælp, foreslår noget nyt, påtaler en hård tone eller udtrykker en uenighed omkring arbejdet.</a:t>
            </a:r>
          </a:p>
          <a:p>
            <a:endParaRPr lang="da-DK" dirty="0"/>
          </a:p>
        </p:txBody>
      </p:sp>
      <p:sp>
        <p:nvSpPr>
          <p:cNvPr id="4" name="Titel 3">
            <a:extLst>
              <a:ext uri="{FF2B5EF4-FFF2-40B4-BE49-F238E27FC236}">
                <a16:creationId xmlns:a16="http://schemas.microsoft.com/office/drawing/2014/main" id="{23EB88B2-A9FA-13A9-1192-29F6F8542724}"/>
              </a:ext>
            </a:extLst>
          </p:cNvPr>
          <p:cNvSpPr>
            <a:spLocks noGrp="1"/>
          </p:cNvSpPr>
          <p:nvPr>
            <p:ph type="title"/>
          </p:nvPr>
        </p:nvSpPr>
        <p:spPr>
          <a:xfrm>
            <a:off x="613720" y="1340675"/>
            <a:ext cx="7085012" cy="390173"/>
          </a:xfrm>
        </p:spPr>
        <p:txBody>
          <a:bodyPr/>
          <a:lstStyle/>
          <a:p>
            <a:r>
              <a:rPr lang="da-DK" dirty="0">
                <a:solidFill>
                  <a:srgbClr val="B72270"/>
                </a:solidFill>
              </a:rPr>
              <a:t>De fem veje </a:t>
            </a:r>
            <a:r>
              <a:rPr lang="da-DK" dirty="0"/>
              <a:t>til at opbygge psykologisk tryghed</a:t>
            </a:r>
          </a:p>
        </p:txBody>
      </p:sp>
      <p:sp>
        <p:nvSpPr>
          <p:cNvPr id="5" name="Oval 7">
            <a:extLst>
              <a:ext uri="{FF2B5EF4-FFF2-40B4-BE49-F238E27FC236}">
                <a16:creationId xmlns:a16="http://schemas.microsoft.com/office/drawing/2014/main" id="{3AD852CA-63F4-FC91-1EF3-D85E123FA651}"/>
              </a:ext>
            </a:extLst>
          </p:cNvPr>
          <p:cNvSpPr/>
          <p:nvPr/>
        </p:nvSpPr>
        <p:spPr>
          <a:xfrm>
            <a:off x="750198" y="2608119"/>
            <a:ext cx="684813" cy="684813"/>
          </a:xfrm>
          <a:prstGeom prst="ellipse">
            <a:avLst/>
          </a:prstGeom>
          <a:solidFill>
            <a:srgbClr val="B72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500" dirty="0">
                <a:latin typeface="Arial" panose="020B0604020202020204" pitchFamily="34" charset="0"/>
                <a:cs typeface="Arial" panose="020B0604020202020204" pitchFamily="34" charset="0"/>
              </a:rPr>
              <a:t>2</a:t>
            </a:r>
            <a:endParaRPr lang="en-DK"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97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FC0D23C-8B8F-6917-F33D-32DCE3326E61}"/>
              </a:ext>
            </a:extLst>
          </p:cNvPr>
          <p:cNvSpPr>
            <a:spLocks noGrp="1"/>
          </p:cNvSpPr>
          <p:nvPr>
            <p:ph type="body" idx="1"/>
          </p:nvPr>
        </p:nvSpPr>
        <p:spPr>
          <a:xfrm>
            <a:off x="1868418" y="2777725"/>
            <a:ext cx="7079821" cy="345600"/>
          </a:xfrm>
        </p:spPr>
        <p:txBody>
          <a:bodyPr>
            <a:normAutofit fontScale="25000" lnSpcReduction="20000"/>
          </a:bodyPr>
          <a:lstStyle/>
          <a:p>
            <a:pPr>
              <a:spcAft>
                <a:spcPts val="1800"/>
              </a:spcAft>
            </a:pPr>
            <a:r>
              <a:rPr lang="da-DK" sz="7200" b="1" dirty="0">
                <a:cs typeface="Arial" panose="020B0604020202020204" pitchFamily="34" charset="0"/>
              </a:rPr>
              <a:t>Ledelse – Gå foran og find modet til at vise dig uperfekt i arbejdet!</a:t>
            </a:r>
          </a:p>
          <a:p>
            <a:endParaRPr lang="da-DK" dirty="0"/>
          </a:p>
        </p:txBody>
      </p:sp>
      <p:sp>
        <p:nvSpPr>
          <p:cNvPr id="3" name="Pladsholder til indhold 2">
            <a:extLst>
              <a:ext uri="{FF2B5EF4-FFF2-40B4-BE49-F238E27FC236}">
                <a16:creationId xmlns:a16="http://schemas.microsoft.com/office/drawing/2014/main" id="{6CAF3B1C-210B-CAFB-5DFA-694FC3F85EC9}"/>
              </a:ext>
            </a:extLst>
          </p:cNvPr>
          <p:cNvSpPr>
            <a:spLocks noGrp="1"/>
          </p:cNvSpPr>
          <p:nvPr>
            <p:ph sz="quarter" idx="14"/>
          </p:nvPr>
        </p:nvSpPr>
        <p:spPr>
          <a:xfrm>
            <a:off x="1868418" y="3106200"/>
            <a:ext cx="6194134" cy="3226867"/>
          </a:xfrm>
        </p:spPr>
        <p:txBody>
          <a:bodyPr/>
          <a:lstStyle/>
          <a:p>
            <a:endParaRPr lang="da-DK" sz="1800" dirty="0">
              <a:latin typeface="Verdana" panose="020B0604030504040204" pitchFamily="34" charset="0"/>
            </a:endParaRPr>
          </a:p>
          <a:p>
            <a:r>
              <a:rPr lang="da-DK" sz="1800" dirty="0">
                <a:latin typeface="Verdana" panose="020B0604030504040204" pitchFamily="34" charset="0"/>
              </a:rPr>
              <a:t>Ledere er vigtige rollemodeller på arbejdspladsen – også når det kommer til at dele tvivl, uvidenhed eller inkompetence. Hvis lederen har mod til at vise, at der er ting vedkommende ikke ved, ikke kan, eller kan komme i tvivl om og udviser nysgerrighed overfor nye ideer og initiativer, så er der større chance for, at medarbejderne også gør det. </a:t>
            </a:r>
          </a:p>
          <a:p>
            <a:endParaRPr lang="da-DK" dirty="0"/>
          </a:p>
        </p:txBody>
      </p:sp>
      <p:sp>
        <p:nvSpPr>
          <p:cNvPr id="4" name="Titel 3">
            <a:extLst>
              <a:ext uri="{FF2B5EF4-FFF2-40B4-BE49-F238E27FC236}">
                <a16:creationId xmlns:a16="http://schemas.microsoft.com/office/drawing/2014/main" id="{23EB88B2-A9FA-13A9-1192-29F6F8542724}"/>
              </a:ext>
            </a:extLst>
          </p:cNvPr>
          <p:cNvSpPr>
            <a:spLocks noGrp="1"/>
          </p:cNvSpPr>
          <p:nvPr>
            <p:ph type="title"/>
          </p:nvPr>
        </p:nvSpPr>
        <p:spPr>
          <a:xfrm>
            <a:off x="613720" y="1340675"/>
            <a:ext cx="7085012" cy="390173"/>
          </a:xfrm>
        </p:spPr>
        <p:txBody>
          <a:bodyPr/>
          <a:lstStyle/>
          <a:p>
            <a:r>
              <a:rPr lang="da-DK" dirty="0">
                <a:solidFill>
                  <a:srgbClr val="F39549"/>
                </a:solidFill>
              </a:rPr>
              <a:t>De fem veje </a:t>
            </a:r>
            <a:r>
              <a:rPr lang="da-DK" dirty="0"/>
              <a:t>til at opbygge psykologisk tryghed</a:t>
            </a:r>
          </a:p>
        </p:txBody>
      </p:sp>
      <p:sp>
        <p:nvSpPr>
          <p:cNvPr id="5" name="Oval 7">
            <a:extLst>
              <a:ext uri="{FF2B5EF4-FFF2-40B4-BE49-F238E27FC236}">
                <a16:creationId xmlns:a16="http://schemas.microsoft.com/office/drawing/2014/main" id="{3AD852CA-63F4-FC91-1EF3-D85E123FA651}"/>
              </a:ext>
            </a:extLst>
          </p:cNvPr>
          <p:cNvSpPr/>
          <p:nvPr/>
        </p:nvSpPr>
        <p:spPr>
          <a:xfrm>
            <a:off x="750198" y="2608119"/>
            <a:ext cx="684813" cy="684813"/>
          </a:xfrm>
          <a:prstGeom prst="ellipse">
            <a:avLst/>
          </a:prstGeom>
          <a:solidFill>
            <a:srgbClr val="F3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500" dirty="0">
                <a:latin typeface="Arial" panose="020B0604020202020204" pitchFamily="34" charset="0"/>
                <a:cs typeface="Arial" panose="020B0604020202020204" pitchFamily="34" charset="0"/>
              </a:rPr>
              <a:t>3</a:t>
            </a:r>
            <a:endParaRPr lang="en-DK"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9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FC0D23C-8B8F-6917-F33D-32DCE3326E61}"/>
              </a:ext>
            </a:extLst>
          </p:cNvPr>
          <p:cNvSpPr>
            <a:spLocks noGrp="1"/>
          </p:cNvSpPr>
          <p:nvPr>
            <p:ph type="body" idx="1"/>
          </p:nvPr>
        </p:nvSpPr>
        <p:spPr>
          <a:xfrm>
            <a:off x="1868418" y="2777725"/>
            <a:ext cx="7079821" cy="345600"/>
          </a:xfrm>
        </p:spPr>
        <p:txBody>
          <a:bodyPr>
            <a:noAutofit/>
          </a:bodyPr>
          <a:lstStyle/>
          <a:p>
            <a:r>
              <a:rPr lang="da-DK" sz="1800" b="1" dirty="0">
                <a:cs typeface="Arial" panose="020B0604020202020204" pitchFamily="34" charset="0"/>
              </a:rPr>
              <a:t>Organisation – skab arbejdsgange, gør drøftelser af svære emner i arbejdet til vane</a:t>
            </a:r>
          </a:p>
          <a:p>
            <a:endParaRPr lang="da-DK" dirty="0"/>
          </a:p>
        </p:txBody>
      </p:sp>
      <p:sp>
        <p:nvSpPr>
          <p:cNvPr id="3" name="Pladsholder til indhold 2">
            <a:extLst>
              <a:ext uri="{FF2B5EF4-FFF2-40B4-BE49-F238E27FC236}">
                <a16:creationId xmlns:a16="http://schemas.microsoft.com/office/drawing/2014/main" id="{6CAF3B1C-210B-CAFB-5DFA-694FC3F85EC9}"/>
              </a:ext>
            </a:extLst>
          </p:cNvPr>
          <p:cNvSpPr>
            <a:spLocks noGrp="1"/>
          </p:cNvSpPr>
          <p:nvPr>
            <p:ph sz="quarter" idx="14"/>
          </p:nvPr>
        </p:nvSpPr>
        <p:spPr>
          <a:xfrm>
            <a:off x="1868417" y="3106200"/>
            <a:ext cx="6733715" cy="3226867"/>
          </a:xfrm>
        </p:spPr>
        <p:txBody>
          <a:bodyPr>
            <a:normAutofit fontScale="92500"/>
          </a:bodyPr>
          <a:lstStyle/>
          <a:p>
            <a:endParaRPr lang="da-DK" sz="1800" dirty="0">
              <a:latin typeface="Verdana" panose="020B0604030504040204" pitchFamily="34" charset="0"/>
            </a:endParaRPr>
          </a:p>
          <a:p>
            <a:r>
              <a:rPr lang="da-DK" sz="1900" dirty="0">
                <a:latin typeface="Verdana" panose="020B0604030504040204" pitchFamily="34" charset="0"/>
              </a:rPr>
              <a:t>For at samtaler i arbejdsfællesskabet om fx uvidenhed, inkompetence, fejl og grænseoverskridende adfærd skal blive lige så almindelige som at drikke en kop kaffe, er det vigtigt, at de inkorporeres i den daglige arbejdsgang. </a:t>
            </a:r>
          </a:p>
          <a:p>
            <a:r>
              <a:rPr lang="da-DK" sz="1900" dirty="0">
                <a:latin typeface="Verdana" panose="020B0604030504040204" pitchFamily="34" charset="0"/>
              </a:rPr>
              <a:t>Det kan gøres på mange måder, alt afhængig af arbejdsopgaver og organisering. Drøftelser af utilsigtede hændelser, kollegial faglig feedback, nysgerrighed på nye kollegers oplevelser af (</a:t>
            </a:r>
            <a:r>
              <a:rPr lang="da-DK" sz="1900" dirty="0" err="1">
                <a:latin typeface="Verdana" panose="020B0604030504040204" pitchFamily="34" charset="0"/>
              </a:rPr>
              <a:t>sam</a:t>
            </a:r>
            <a:r>
              <a:rPr lang="da-DK" sz="1900" dirty="0">
                <a:latin typeface="Verdana" panose="020B0604030504040204" pitchFamily="34" charset="0"/>
              </a:rPr>
              <a:t>)arbejdet er blot nogle af de emner, der kan være vigtige at tage op. Men fælles for alle emner er, at det er af afgørende betydning, at de organiseres som faste arbejdsopgaver. </a:t>
            </a:r>
          </a:p>
          <a:p>
            <a:endParaRPr lang="da-DK" dirty="0"/>
          </a:p>
        </p:txBody>
      </p:sp>
      <p:sp>
        <p:nvSpPr>
          <p:cNvPr id="4" name="Titel 3">
            <a:extLst>
              <a:ext uri="{FF2B5EF4-FFF2-40B4-BE49-F238E27FC236}">
                <a16:creationId xmlns:a16="http://schemas.microsoft.com/office/drawing/2014/main" id="{23EB88B2-A9FA-13A9-1192-29F6F8542724}"/>
              </a:ext>
            </a:extLst>
          </p:cNvPr>
          <p:cNvSpPr>
            <a:spLocks noGrp="1"/>
          </p:cNvSpPr>
          <p:nvPr>
            <p:ph type="title"/>
          </p:nvPr>
        </p:nvSpPr>
        <p:spPr>
          <a:xfrm>
            <a:off x="613720" y="1340675"/>
            <a:ext cx="7085012" cy="390173"/>
          </a:xfrm>
        </p:spPr>
        <p:txBody>
          <a:bodyPr/>
          <a:lstStyle/>
          <a:p>
            <a:r>
              <a:rPr lang="da-DK" dirty="0">
                <a:solidFill>
                  <a:srgbClr val="0875AF"/>
                </a:solidFill>
              </a:rPr>
              <a:t>De fem veje </a:t>
            </a:r>
            <a:r>
              <a:rPr lang="da-DK" dirty="0"/>
              <a:t>til at opbygge psykologisk tryghed</a:t>
            </a:r>
          </a:p>
        </p:txBody>
      </p:sp>
      <p:sp>
        <p:nvSpPr>
          <p:cNvPr id="5" name="Oval 7">
            <a:extLst>
              <a:ext uri="{FF2B5EF4-FFF2-40B4-BE49-F238E27FC236}">
                <a16:creationId xmlns:a16="http://schemas.microsoft.com/office/drawing/2014/main" id="{3AD852CA-63F4-FC91-1EF3-D85E123FA651}"/>
              </a:ext>
            </a:extLst>
          </p:cNvPr>
          <p:cNvSpPr/>
          <p:nvPr/>
        </p:nvSpPr>
        <p:spPr>
          <a:xfrm>
            <a:off x="750198" y="2608119"/>
            <a:ext cx="684813" cy="684813"/>
          </a:xfrm>
          <a:prstGeom prst="ellipse">
            <a:avLst/>
          </a:prstGeom>
          <a:solidFill>
            <a:srgbClr val="08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500" dirty="0">
                <a:latin typeface="Arial" panose="020B0604020202020204" pitchFamily="34" charset="0"/>
                <a:cs typeface="Arial" panose="020B0604020202020204" pitchFamily="34" charset="0"/>
              </a:rPr>
              <a:t>4</a:t>
            </a:r>
            <a:endParaRPr lang="en-DK"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78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FC0D23C-8B8F-6917-F33D-32DCE3326E61}"/>
              </a:ext>
            </a:extLst>
          </p:cNvPr>
          <p:cNvSpPr>
            <a:spLocks noGrp="1"/>
          </p:cNvSpPr>
          <p:nvPr>
            <p:ph type="body" idx="1"/>
          </p:nvPr>
        </p:nvSpPr>
        <p:spPr>
          <a:xfrm>
            <a:off x="1868418" y="2777725"/>
            <a:ext cx="7079821" cy="651276"/>
          </a:xfrm>
        </p:spPr>
        <p:txBody>
          <a:bodyPr>
            <a:noAutofit/>
          </a:bodyPr>
          <a:lstStyle/>
          <a:p>
            <a:r>
              <a:rPr lang="da-DK" sz="1800" b="1" dirty="0">
                <a:cs typeface="Arial" panose="020B0604020202020204" pitchFamily="34" charset="0"/>
              </a:rPr>
              <a:t>Det værste I kan gøre er ingenting, så hvad er det mindste jeg/vi kan gøre?</a:t>
            </a:r>
          </a:p>
          <a:p>
            <a:endParaRPr lang="da-DK" sz="1800" b="1" dirty="0">
              <a:cs typeface="Arial" panose="020B0604020202020204" pitchFamily="34" charset="0"/>
            </a:endParaRPr>
          </a:p>
          <a:p>
            <a:endParaRPr lang="da-DK" dirty="0"/>
          </a:p>
        </p:txBody>
      </p:sp>
      <p:sp>
        <p:nvSpPr>
          <p:cNvPr id="3" name="Pladsholder til indhold 2">
            <a:extLst>
              <a:ext uri="{FF2B5EF4-FFF2-40B4-BE49-F238E27FC236}">
                <a16:creationId xmlns:a16="http://schemas.microsoft.com/office/drawing/2014/main" id="{6CAF3B1C-210B-CAFB-5DFA-694FC3F85EC9}"/>
              </a:ext>
            </a:extLst>
          </p:cNvPr>
          <p:cNvSpPr>
            <a:spLocks noGrp="1"/>
          </p:cNvSpPr>
          <p:nvPr>
            <p:ph sz="quarter" idx="14"/>
          </p:nvPr>
        </p:nvSpPr>
        <p:spPr>
          <a:xfrm>
            <a:off x="1868418" y="3112984"/>
            <a:ext cx="6733715" cy="2404341"/>
          </a:xfrm>
        </p:spPr>
        <p:txBody>
          <a:bodyPr>
            <a:normAutofit/>
          </a:bodyPr>
          <a:lstStyle/>
          <a:p>
            <a:endParaRPr lang="da-DK" sz="1800" dirty="0">
              <a:latin typeface="Verdana" panose="020B0604030504040204" pitchFamily="34" charset="0"/>
            </a:endParaRPr>
          </a:p>
          <a:p>
            <a:r>
              <a:rPr lang="da-DK" sz="1800" dirty="0">
                <a:latin typeface="Verdana" panose="020B0604030504040204" pitchFamily="34" charset="0"/>
              </a:rPr>
              <a:t>Det kan være godt at begynde med at spørge sig selv, hvad det mindste er jeg kan gøre for at bidrage til mere mod til at tale om det, der er vanskeligt i arbejdet. Det kan også give mening at drøfte, hvad det mindste er, vi sammen kan gøre, for at skabe mere mod til at tale om det, der er svært i arbejdet. Det er fint at drømme stort, og så huske at begynde småt. </a:t>
            </a:r>
          </a:p>
          <a:p>
            <a:endParaRPr lang="da-DK" dirty="0"/>
          </a:p>
        </p:txBody>
      </p:sp>
      <p:sp>
        <p:nvSpPr>
          <p:cNvPr id="4" name="Titel 3">
            <a:extLst>
              <a:ext uri="{FF2B5EF4-FFF2-40B4-BE49-F238E27FC236}">
                <a16:creationId xmlns:a16="http://schemas.microsoft.com/office/drawing/2014/main" id="{23EB88B2-A9FA-13A9-1192-29F6F8542724}"/>
              </a:ext>
            </a:extLst>
          </p:cNvPr>
          <p:cNvSpPr>
            <a:spLocks noGrp="1"/>
          </p:cNvSpPr>
          <p:nvPr>
            <p:ph type="title"/>
          </p:nvPr>
        </p:nvSpPr>
        <p:spPr>
          <a:xfrm>
            <a:off x="613720" y="1340675"/>
            <a:ext cx="7085012" cy="390173"/>
          </a:xfrm>
        </p:spPr>
        <p:txBody>
          <a:bodyPr/>
          <a:lstStyle/>
          <a:p>
            <a:r>
              <a:rPr lang="da-DK" dirty="0">
                <a:solidFill>
                  <a:srgbClr val="71B8B6"/>
                </a:solidFill>
              </a:rPr>
              <a:t>De fem veje </a:t>
            </a:r>
            <a:r>
              <a:rPr lang="da-DK" dirty="0"/>
              <a:t>til at opbygge psykologisk tryghed</a:t>
            </a:r>
          </a:p>
        </p:txBody>
      </p:sp>
      <p:sp>
        <p:nvSpPr>
          <p:cNvPr id="5" name="Oval 7">
            <a:extLst>
              <a:ext uri="{FF2B5EF4-FFF2-40B4-BE49-F238E27FC236}">
                <a16:creationId xmlns:a16="http://schemas.microsoft.com/office/drawing/2014/main" id="{3AD852CA-63F4-FC91-1EF3-D85E123FA651}"/>
              </a:ext>
            </a:extLst>
          </p:cNvPr>
          <p:cNvSpPr/>
          <p:nvPr/>
        </p:nvSpPr>
        <p:spPr>
          <a:xfrm>
            <a:off x="750198" y="2608119"/>
            <a:ext cx="684813" cy="684813"/>
          </a:xfrm>
          <a:prstGeom prst="ellipse">
            <a:avLst/>
          </a:prstGeom>
          <a:solidFill>
            <a:srgbClr val="71B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500" dirty="0">
                <a:latin typeface="Arial" panose="020B0604020202020204" pitchFamily="34" charset="0"/>
                <a:cs typeface="Arial" panose="020B0604020202020204" pitchFamily="34" charset="0"/>
              </a:rPr>
              <a:t>5</a:t>
            </a:r>
            <a:endParaRPr lang="en-DK"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26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3B332A3-4C5D-50D7-2A85-05522C8FEC79}"/>
              </a:ext>
            </a:extLst>
          </p:cNvPr>
          <p:cNvSpPr>
            <a:spLocks noGrp="1"/>
          </p:cNvSpPr>
          <p:nvPr>
            <p:ph sz="quarter" idx="14"/>
          </p:nvPr>
        </p:nvSpPr>
        <p:spPr>
          <a:xfrm>
            <a:off x="1097280" y="1939800"/>
            <a:ext cx="7315200" cy="4152390"/>
          </a:xfrm>
        </p:spPr>
        <p:txBody>
          <a:bodyPr>
            <a:normAutofit/>
          </a:bodyPr>
          <a:lstStyle/>
          <a:p>
            <a:r>
              <a:rPr lang="da-DK" sz="1600" dirty="0"/>
              <a:t>Begrebet psykologisk tryghed dækker over ansattes oplevelse af, at kunne </a:t>
            </a:r>
            <a:r>
              <a:rPr lang="da-DK" sz="1600" b="1" dirty="0"/>
              <a:t>tale frit </a:t>
            </a:r>
            <a:r>
              <a:rPr lang="da-DK" sz="1600" dirty="0"/>
              <a:t>om det, der </a:t>
            </a:r>
            <a:r>
              <a:rPr lang="da-DK" sz="1600" b="1" dirty="0"/>
              <a:t>opleves som vigtigt </a:t>
            </a:r>
            <a:r>
              <a:rPr lang="da-DK" sz="1600" dirty="0"/>
              <a:t>på arbejdspladsen, uden at frygte repressalier, at blive nedgjort eller at blive ekskluderet fra arbejdsfællesskabet.</a:t>
            </a:r>
          </a:p>
          <a:p>
            <a:endParaRPr lang="da-DK" sz="1600" dirty="0"/>
          </a:p>
          <a:p>
            <a:r>
              <a:rPr lang="da-DK" sz="1600" dirty="0"/>
              <a:t>Emner, der kan være vanskeligt at tale om, kan være:</a:t>
            </a:r>
          </a:p>
          <a:p>
            <a:pPr marL="342900" indent="-342900">
              <a:buFont typeface="Arial" panose="020B0604020202020204" pitchFamily="34" charset="0"/>
              <a:buChar char="•"/>
            </a:pPr>
            <a:r>
              <a:rPr lang="da-DK" sz="1600" dirty="0"/>
              <a:t>Fejl i arbejdet</a:t>
            </a:r>
          </a:p>
          <a:p>
            <a:pPr marL="342900" indent="-342900">
              <a:buFont typeface="Arial" panose="020B0604020202020204" pitchFamily="34" charset="0"/>
              <a:buChar char="•"/>
            </a:pPr>
            <a:r>
              <a:rPr lang="da-DK" sz="1600" dirty="0"/>
              <a:t>Inkompetence eller uvidenhed</a:t>
            </a:r>
          </a:p>
          <a:p>
            <a:pPr marL="342900" indent="-342900">
              <a:buFont typeface="Arial" panose="020B0604020202020204" pitchFamily="34" charset="0"/>
              <a:buChar char="•"/>
            </a:pPr>
            <a:r>
              <a:rPr lang="da-DK" sz="1600" dirty="0"/>
              <a:t>Mistrivsel</a:t>
            </a:r>
          </a:p>
          <a:p>
            <a:pPr marL="342900" indent="-342900">
              <a:buFont typeface="Arial" panose="020B0604020202020204" pitchFamily="34" charset="0"/>
              <a:buChar char="•"/>
            </a:pPr>
            <a:r>
              <a:rPr lang="da-DK" sz="1600" dirty="0"/>
              <a:t>En hård tone</a:t>
            </a:r>
          </a:p>
          <a:p>
            <a:pPr marL="342900" indent="-342900">
              <a:buFont typeface="Arial" panose="020B0604020202020204" pitchFamily="34" charset="0"/>
              <a:buChar char="•"/>
            </a:pPr>
            <a:r>
              <a:rPr lang="da-DK" sz="1600" dirty="0"/>
              <a:t>Følelser eller</a:t>
            </a:r>
          </a:p>
          <a:p>
            <a:pPr marL="342900" indent="-342900">
              <a:buFont typeface="Arial" panose="020B0604020202020204" pitchFamily="34" charset="0"/>
              <a:buChar char="•"/>
            </a:pPr>
            <a:r>
              <a:rPr lang="da-DK" sz="1600" dirty="0"/>
              <a:t>Grænseoverskridende adfærd fra både kollegaer og patienter.</a:t>
            </a:r>
          </a:p>
        </p:txBody>
      </p:sp>
      <p:sp>
        <p:nvSpPr>
          <p:cNvPr id="4" name="Titel 3">
            <a:extLst>
              <a:ext uri="{FF2B5EF4-FFF2-40B4-BE49-F238E27FC236}">
                <a16:creationId xmlns:a16="http://schemas.microsoft.com/office/drawing/2014/main" id="{7C29115E-6F3D-D248-3D0B-B87E3C1B86CA}"/>
              </a:ext>
            </a:extLst>
          </p:cNvPr>
          <p:cNvSpPr>
            <a:spLocks noGrp="1"/>
          </p:cNvSpPr>
          <p:nvPr>
            <p:ph type="title"/>
          </p:nvPr>
        </p:nvSpPr>
        <p:spPr/>
        <p:txBody>
          <a:bodyPr/>
          <a:lstStyle/>
          <a:p>
            <a:r>
              <a:rPr lang="da-DK" dirty="0"/>
              <a:t>Hvad er psykologisk tryghed?</a:t>
            </a:r>
          </a:p>
        </p:txBody>
      </p:sp>
    </p:spTree>
    <p:extLst>
      <p:ext uri="{BB962C8B-B14F-4D97-AF65-F5344CB8AC3E}">
        <p14:creationId xmlns:p14="http://schemas.microsoft.com/office/powerpoint/2010/main" val="388038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4106824-5D80-502F-E1AB-86FA53B6EF66}"/>
              </a:ext>
            </a:extLst>
          </p:cNvPr>
          <p:cNvSpPr>
            <a:spLocks noGrp="1"/>
          </p:cNvSpPr>
          <p:nvPr>
            <p:ph sz="quarter" idx="14"/>
          </p:nvPr>
        </p:nvSpPr>
        <p:spPr/>
        <p:txBody>
          <a:bodyPr>
            <a:normAutofit/>
          </a:bodyPr>
          <a:lstStyle/>
          <a:p>
            <a:r>
              <a:rPr lang="da-DK" dirty="0"/>
              <a:t>Forskning, med udgangspunkt i hospitaler, viser, at arbejdsfællesskaber, der oplever høj grad af psykologisk sikkerhed: </a:t>
            </a:r>
          </a:p>
          <a:p>
            <a:endParaRPr lang="da-DK" dirty="0"/>
          </a:p>
          <a:p>
            <a:pPr marL="342900" indent="-342900">
              <a:buFont typeface="Arial" panose="020B0604020202020204" pitchFamily="34" charset="0"/>
              <a:buChar char="•"/>
            </a:pPr>
            <a:r>
              <a:rPr lang="da-DK" dirty="0"/>
              <a:t>har højere patientsikkerhed</a:t>
            </a:r>
          </a:p>
          <a:p>
            <a:pPr marL="342900" indent="-342900">
              <a:buFont typeface="Arial" panose="020B0604020202020204" pitchFamily="34" charset="0"/>
              <a:buChar char="•"/>
            </a:pPr>
            <a:r>
              <a:rPr lang="da-DK" dirty="0"/>
              <a:t>er mere rummelige og tolerante - også over for mennesker som er anderledes end dem selv</a:t>
            </a:r>
          </a:p>
          <a:p>
            <a:pPr marL="342900" indent="-342900">
              <a:buFont typeface="Arial" panose="020B0604020202020204" pitchFamily="34" charset="0"/>
              <a:buChar char="•"/>
            </a:pPr>
            <a:r>
              <a:rPr lang="da-DK" dirty="0"/>
              <a:t>er mere innovative og bedre til at lære af og med hinanden.</a:t>
            </a:r>
          </a:p>
          <a:p>
            <a:pPr marL="342900" indent="-342900">
              <a:buFont typeface="Arial" panose="020B0604020202020204" pitchFamily="34" charset="0"/>
              <a:buChar char="•"/>
            </a:pPr>
            <a:endParaRPr lang="da-DK" dirty="0"/>
          </a:p>
          <a:p>
            <a:pPr algn="r"/>
            <a:r>
              <a:rPr lang="da-DK" sz="1600" dirty="0"/>
              <a:t>Amy C. Edmondsen, professor, Harvard Business School</a:t>
            </a:r>
          </a:p>
          <a:p>
            <a:endParaRPr lang="da-DK" dirty="0"/>
          </a:p>
        </p:txBody>
      </p:sp>
      <p:sp>
        <p:nvSpPr>
          <p:cNvPr id="4" name="Titel 3">
            <a:extLst>
              <a:ext uri="{FF2B5EF4-FFF2-40B4-BE49-F238E27FC236}">
                <a16:creationId xmlns:a16="http://schemas.microsoft.com/office/drawing/2014/main" id="{CF3CA89E-55AF-BF76-9B58-B57F33D799B9}"/>
              </a:ext>
            </a:extLst>
          </p:cNvPr>
          <p:cNvSpPr>
            <a:spLocks noGrp="1"/>
          </p:cNvSpPr>
          <p:nvPr>
            <p:ph type="title"/>
          </p:nvPr>
        </p:nvSpPr>
        <p:spPr/>
        <p:txBody>
          <a:bodyPr/>
          <a:lstStyle/>
          <a:p>
            <a:r>
              <a:rPr lang="da-DK" dirty="0"/>
              <a:t>Hvorfor psykologisk sikkerhed?</a:t>
            </a:r>
          </a:p>
        </p:txBody>
      </p:sp>
    </p:spTree>
    <p:extLst>
      <p:ext uri="{BB962C8B-B14F-4D97-AF65-F5344CB8AC3E}">
        <p14:creationId xmlns:p14="http://schemas.microsoft.com/office/powerpoint/2010/main" val="324228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C01EEB96-E92E-F353-2971-6157442F16C3}"/>
              </a:ext>
            </a:extLst>
          </p:cNvPr>
          <p:cNvSpPr txBox="1">
            <a:spLocks noGrp="1"/>
          </p:cNvSpPr>
          <p:nvPr>
            <p:ph sz="quarter" idx="14"/>
          </p:nvPr>
        </p:nvSpPr>
        <p:spPr>
          <a:xfrm>
            <a:off x="777240" y="3438144"/>
            <a:ext cx="7733347" cy="1669175"/>
          </a:xfrm>
          <a:prstGeom prst="rect">
            <a:avLst/>
          </a:prstGeom>
          <a:noFill/>
        </p:spPr>
        <p:txBody>
          <a:bodyPr wrap="square">
            <a:spAutoFit/>
          </a:bodyPr>
          <a:lstStyle/>
          <a:p>
            <a:r>
              <a:rPr lang="da-DK" dirty="0">
                <a:latin typeface="Verdana" panose="020B0604030504040204" pitchFamily="34" charset="0"/>
                <a:ea typeface="Verdana" panose="020B0604030504040204" pitchFamily="34" charset="0"/>
              </a:rPr>
              <a:t>Professor Amy C. </a:t>
            </a:r>
            <a:r>
              <a:rPr lang="da-DK" dirty="0" err="1">
                <a:latin typeface="Verdana" panose="020B0604030504040204" pitchFamily="34" charset="0"/>
                <a:ea typeface="Verdana" panose="020B0604030504040204" pitchFamily="34" charset="0"/>
              </a:rPr>
              <a:t>Edmondson</a:t>
            </a:r>
            <a:r>
              <a:rPr lang="da-DK" dirty="0">
                <a:latin typeface="Verdana" panose="020B0604030504040204" pitchFamily="34" charset="0"/>
                <a:ea typeface="Verdana" panose="020B0604030504040204" pitchFamily="34" charset="0"/>
              </a:rPr>
              <a:t> fra Harvard Business School har i årtier forsket i psykologisk </a:t>
            </a:r>
            <a:r>
              <a:rPr lang="da-DK" dirty="0">
                <a:latin typeface="Verdana" panose="020B0604030504040204" pitchFamily="34" charset="0"/>
              </a:rPr>
              <a:t>sikkerhed</a:t>
            </a:r>
            <a:r>
              <a:rPr lang="da-DK" dirty="0">
                <a:latin typeface="Verdana" panose="020B0604030504040204" pitchFamily="34" charset="0"/>
                <a:ea typeface="Verdana" panose="020B0604030504040204" pitchFamily="34" charset="0"/>
              </a:rPr>
              <a:t>,</a:t>
            </a:r>
            <a:r>
              <a:rPr lang="da-DK" dirty="0">
                <a:latin typeface="Verdana" panose="020B0604030504040204" pitchFamily="34" charset="0"/>
              </a:rPr>
              <a:t> </a:t>
            </a:r>
            <a:r>
              <a:rPr lang="da-DK" dirty="0">
                <a:latin typeface="Verdana" panose="020B0604030504040204" pitchFamily="34" charset="0"/>
                <a:ea typeface="Verdana" panose="020B0604030504040204" pitchFamily="34" charset="0"/>
              </a:rPr>
              <a:t>blandt andet med udgangspunkt i hospitalssektoren. </a:t>
            </a:r>
            <a:endParaRPr lang="da-DK" dirty="0">
              <a:latin typeface="Verdana" panose="020B0604030504040204" pitchFamily="34" charset="0"/>
            </a:endParaRPr>
          </a:p>
          <a:p>
            <a:endParaRPr lang="da-DK" sz="1400" i="1" dirty="0">
              <a:latin typeface="Verdana" panose="020B0604030504040204" pitchFamily="34" charset="0"/>
            </a:endParaRPr>
          </a:p>
          <a:p>
            <a:pPr algn="r"/>
            <a:r>
              <a:rPr lang="da-DK" sz="1400" i="1" dirty="0">
                <a:latin typeface="Verdana" panose="020B0604030504040204" pitchFamily="34" charset="0"/>
              </a:rPr>
              <a:t>Find inspiration i</a:t>
            </a:r>
            <a:r>
              <a:rPr lang="da-DK" sz="1400" i="1" dirty="0">
                <a:latin typeface="Verdana" panose="020B0604030504040204" pitchFamily="34" charset="0"/>
                <a:ea typeface="Verdana" panose="020B0604030504040204" pitchFamily="34" charset="0"/>
              </a:rPr>
              <a:t> hendes bog ”Den frygtløse organisation”</a:t>
            </a:r>
            <a:r>
              <a:rPr lang="da-DK" sz="1400" i="1" dirty="0">
                <a:latin typeface="Verdana" panose="020B0604030504040204" pitchFamily="34" charset="0"/>
              </a:rPr>
              <a:t>, der </a:t>
            </a:r>
            <a:r>
              <a:rPr lang="da-DK" sz="1400" i="1" dirty="0">
                <a:latin typeface="Verdana" panose="020B0604030504040204" pitchFamily="34" charset="0"/>
                <a:ea typeface="Verdana" panose="020B0604030504040204" pitchFamily="34" charset="0"/>
              </a:rPr>
              <a:t>er en lettilgængelig indføring i begrebet og den forskning, der ligger bag.</a:t>
            </a:r>
          </a:p>
        </p:txBody>
      </p:sp>
      <p:pic>
        <p:nvPicPr>
          <p:cNvPr id="6" name="Billede 5">
            <a:extLst>
              <a:ext uri="{FF2B5EF4-FFF2-40B4-BE49-F238E27FC236}">
                <a16:creationId xmlns:a16="http://schemas.microsoft.com/office/drawing/2014/main" id="{3ABCF303-0B53-567A-1D53-9EF94CAAD0D3}"/>
              </a:ext>
            </a:extLst>
          </p:cNvPr>
          <p:cNvPicPr>
            <a:picLocks noChangeAspect="1"/>
          </p:cNvPicPr>
          <p:nvPr/>
        </p:nvPicPr>
        <p:blipFill>
          <a:blip r:embed="rId2"/>
          <a:stretch>
            <a:fillRect/>
          </a:stretch>
        </p:blipFill>
        <p:spPr>
          <a:xfrm>
            <a:off x="5204547" y="897923"/>
            <a:ext cx="3098205" cy="1954744"/>
          </a:xfrm>
          <a:prstGeom prst="rect">
            <a:avLst/>
          </a:prstGeom>
        </p:spPr>
      </p:pic>
    </p:spTree>
    <p:extLst>
      <p:ext uri="{BB962C8B-B14F-4D97-AF65-F5344CB8AC3E}">
        <p14:creationId xmlns:p14="http://schemas.microsoft.com/office/powerpoint/2010/main" val="420787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C22895F-2F25-BF49-959E-29FFF9EBA35C}"/>
              </a:ext>
            </a:extLst>
          </p:cNvPr>
          <p:cNvSpPr>
            <a:spLocks noGrp="1"/>
          </p:cNvSpPr>
          <p:nvPr>
            <p:ph type="body" idx="1"/>
          </p:nvPr>
        </p:nvSpPr>
        <p:spPr/>
        <p:txBody>
          <a:bodyPr/>
          <a:lstStyle/>
          <a:p>
            <a:r>
              <a:rPr lang="da-DK" b="0" dirty="0"/>
              <a:t>Link: https://vimeo.com/458135434 </a:t>
            </a:r>
          </a:p>
        </p:txBody>
      </p:sp>
      <p:sp>
        <p:nvSpPr>
          <p:cNvPr id="3" name="Pladsholder til indhold 2">
            <a:extLst>
              <a:ext uri="{FF2B5EF4-FFF2-40B4-BE49-F238E27FC236}">
                <a16:creationId xmlns:a16="http://schemas.microsoft.com/office/drawing/2014/main" id="{08D5C9D2-76D6-0D83-6813-27998AF2F172}"/>
              </a:ext>
            </a:extLst>
          </p:cNvPr>
          <p:cNvSpPr>
            <a:spLocks noGrp="1"/>
          </p:cNvSpPr>
          <p:nvPr>
            <p:ph sz="quarter" idx="14"/>
          </p:nvPr>
        </p:nvSpPr>
        <p:spPr/>
        <p:txBody>
          <a:bodyPr/>
          <a:lstStyle/>
          <a:p>
            <a:endParaRPr lang="da-DK" dirty="0"/>
          </a:p>
        </p:txBody>
      </p:sp>
      <p:sp>
        <p:nvSpPr>
          <p:cNvPr id="4" name="Titel 3">
            <a:extLst>
              <a:ext uri="{FF2B5EF4-FFF2-40B4-BE49-F238E27FC236}">
                <a16:creationId xmlns:a16="http://schemas.microsoft.com/office/drawing/2014/main" id="{ACEC2266-01EB-8ED9-5BF4-FB867868BA0E}"/>
              </a:ext>
            </a:extLst>
          </p:cNvPr>
          <p:cNvSpPr>
            <a:spLocks noGrp="1"/>
          </p:cNvSpPr>
          <p:nvPr>
            <p:ph type="title"/>
          </p:nvPr>
        </p:nvSpPr>
        <p:spPr/>
        <p:txBody>
          <a:bodyPr/>
          <a:lstStyle/>
          <a:p>
            <a:r>
              <a:rPr lang="da-DK" dirty="0"/>
              <a:t>Se videoen (02:46 min)</a:t>
            </a:r>
          </a:p>
        </p:txBody>
      </p:sp>
      <p:pic>
        <p:nvPicPr>
          <p:cNvPr id="6" name="Billede 5">
            <a:extLst>
              <a:ext uri="{FF2B5EF4-FFF2-40B4-BE49-F238E27FC236}">
                <a16:creationId xmlns:a16="http://schemas.microsoft.com/office/drawing/2014/main" id="{FE4E8CCC-22E7-E493-BED9-EC89EEA970C9}"/>
              </a:ext>
            </a:extLst>
          </p:cNvPr>
          <p:cNvPicPr>
            <a:picLocks noChangeAspect="1"/>
          </p:cNvPicPr>
          <p:nvPr/>
        </p:nvPicPr>
        <p:blipFill>
          <a:blip r:embed="rId2"/>
          <a:stretch>
            <a:fillRect/>
          </a:stretch>
        </p:blipFill>
        <p:spPr>
          <a:xfrm>
            <a:off x="1526907" y="2331429"/>
            <a:ext cx="6634113" cy="3751801"/>
          </a:xfrm>
          <a:prstGeom prst="rect">
            <a:avLst/>
          </a:prstGeom>
        </p:spPr>
      </p:pic>
    </p:spTree>
    <p:extLst>
      <p:ext uri="{BB962C8B-B14F-4D97-AF65-F5344CB8AC3E}">
        <p14:creationId xmlns:p14="http://schemas.microsoft.com/office/powerpoint/2010/main" val="342286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D202B5E-3DF7-4F7C-9E35-5EC915D91738}"/>
              </a:ext>
            </a:extLst>
          </p:cNvPr>
          <p:cNvSpPr>
            <a:spLocks noGrp="1"/>
          </p:cNvSpPr>
          <p:nvPr>
            <p:ph sz="quarter" idx="14"/>
          </p:nvPr>
        </p:nvSpPr>
        <p:spPr>
          <a:xfrm>
            <a:off x="685800" y="1948685"/>
            <a:ext cx="7651052" cy="4036536"/>
          </a:xfrm>
        </p:spPr>
        <p:txBody>
          <a:bodyPr>
            <a:normAutofit/>
          </a:bodyPr>
          <a:lstStyle/>
          <a:p>
            <a:endParaRPr lang="da-DK" dirty="0"/>
          </a:p>
          <a:p>
            <a:pPr marL="342900" indent="-342900">
              <a:buFont typeface="Arial" panose="020B0604020202020204" pitchFamily="34" charset="0"/>
              <a:buChar char="•"/>
            </a:pPr>
            <a:r>
              <a:rPr lang="da-DK" sz="1800" dirty="0"/>
              <a:t>Anerkend at det kræver mod at opbygge tillid.</a:t>
            </a:r>
          </a:p>
          <a:p>
            <a:pPr marL="342900" indent="-342900">
              <a:buFont typeface="Arial" panose="020B0604020202020204" pitchFamily="34" charset="0"/>
              <a:buChar char="•"/>
            </a:pPr>
            <a:r>
              <a:rPr lang="da-DK" sz="1800" dirty="0"/>
              <a:t>Bliv gode til at tale til hinanden, ikke om hinanden.</a:t>
            </a:r>
          </a:p>
          <a:p>
            <a:pPr marL="342900" indent="-342900">
              <a:buFont typeface="Arial" panose="020B0604020202020204" pitchFamily="34" charset="0"/>
              <a:buChar char="•"/>
            </a:pPr>
            <a:r>
              <a:rPr lang="da-DK" sz="1800" dirty="0"/>
              <a:t>Se arbejdet som en læringssituation og ikke blot en situation for udførelse af arbejdsopgaver.</a:t>
            </a:r>
          </a:p>
          <a:p>
            <a:pPr marL="342900" indent="-342900">
              <a:buFont typeface="Arial" panose="020B0604020202020204" pitchFamily="34" charset="0"/>
              <a:buChar char="•"/>
            </a:pPr>
            <a:r>
              <a:rPr lang="da-DK" sz="1800" dirty="0"/>
              <a:t>Arbejd på at udvikle en kultur, hvor det er okay at være nysgerrighed og stille spørgsmål</a:t>
            </a:r>
          </a:p>
          <a:p>
            <a:pPr marL="342900" indent="-342900">
              <a:buFont typeface="Arial" panose="020B0604020202020204" pitchFamily="34" charset="0"/>
              <a:buChar char="•"/>
            </a:pPr>
            <a:r>
              <a:rPr lang="da-DK" sz="1800" dirty="0"/>
              <a:t>Anerkend egen </a:t>
            </a:r>
            <a:r>
              <a:rPr lang="da-DK" sz="1800" dirty="0" err="1"/>
              <a:t>fejlbarlighed</a:t>
            </a:r>
            <a:r>
              <a:rPr lang="da-DK" sz="1800" dirty="0"/>
              <a:t>. Vær åben om tvivl.</a:t>
            </a:r>
          </a:p>
          <a:p>
            <a:pPr marL="342900" indent="-342900">
              <a:buFont typeface="Arial" panose="020B0604020202020204" pitchFamily="34" charset="0"/>
              <a:buChar char="•"/>
            </a:pPr>
            <a:endParaRPr lang="da-DK" dirty="0"/>
          </a:p>
          <a:p>
            <a:pPr algn="ctr"/>
            <a:r>
              <a:rPr lang="da-DK" sz="1600" i="1" dirty="0"/>
              <a:t>Møder om hvordan I kan højne den psykologiske tryghed gør det ikke alene. I skal handle på det i hverdagen!</a:t>
            </a:r>
          </a:p>
          <a:p>
            <a:pPr marL="342900" indent="-342900">
              <a:buFont typeface="Arial" panose="020B0604020202020204" pitchFamily="34" charset="0"/>
              <a:buChar char="•"/>
            </a:pPr>
            <a:endParaRPr lang="da-DK" dirty="0"/>
          </a:p>
          <a:p>
            <a:endParaRPr lang="da-DK" dirty="0"/>
          </a:p>
          <a:p>
            <a:pPr marL="342900" indent="-342900">
              <a:buFont typeface="Arial" panose="020B0604020202020204" pitchFamily="34" charset="0"/>
              <a:buChar char="•"/>
            </a:pPr>
            <a:endParaRPr lang="da-DK" dirty="0"/>
          </a:p>
          <a:p>
            <a:endParaRPr lang="da-DK" dirty="0"/>
          </a:p>
          <a:p>
            <a:pPr algn="ctr"/>
            <a:endParaRPr lang="da-DK" sz="1800" i="1" dirty="0"/>
          </a:p>
          <a:p>
            <a:endParaRPr lang="da-DK" dirty="0"/>
          </a:p>
          <a:p>
            <a:pPr marL="342900" indent="-342900">
              <a:buFont typeface="Arial" panose="020B0604020202020204" pitchFamily="34" charset="0"/>
              <a:buChar char="•"/>
            </a:pPr>
            <a:endParaRPr lang="da-DK" dirty="0"/>
          </a:p>
        </p:txBody>
      </p:sp>
      <p:sp>
        <p:nvSpPr>
          <p:cNvPr id="4" name="Titel 3">
            <a:extLst>
              <a:ext uri="{FF2B5EF4-FFF2-40B4-BE49-F238E27FC236}">
                <a16:creationId xmlns:a16="http://schemas.microsoft.com/office/drawing/2014/main" id="{AD1618A3-1877-4828-AADD-A46FFC2188E5}"/>
              </a:ext>
            </a:extLst>
          </p:cNvPr>
          <p:cNvSpPr>
            <a:spLocks noGrp="1"/>
          </p:cNvSpPr>
          <p:nvPr>
            <p:ph type="title"/>
          </p:nvPr>
        </p:nvSpPr>
        <p:spPr>
          <a:xfrm>
            <a:off x="1256602" y="900211"/>
            <a:ext cx="7085012" cy="390173"/>
          </a:xfrm>
        </p:spPr>
        <p:txBody>
          <a:bodyPr/>
          <a:lstStyle/>
          <a:p>
            <a:r>
              <a:rPr lang="da-DK" dirty="0"/>
              <a:t>Hvordan opbygger vi tillid og psykologisk tryghed?</a:t>
            </a:r>
          </a:p>
        </p:txBody>
      </p:sp>
    </p:spTree>
    <p:extLst>
      <p:ext uri="{BB962C8B-B14F-4D97-AF65-F5344CB8AC3E}">
        <p14:creationId xmlns:p14="http://schemas.microsoft.com/office/powerpoint/2010/main" val="384173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90714-B0D5-4387-8453-F599336642CD}"/>
              </a:ext>
            </a:extLst>
          </p:cNvPr>
          <p:cNvSpPr>
            <a:spLocks noGrp="1"/>
          </p:cNvSpPr>
          <p:nvPr>
            <p:ph type="title"/>
          </p:nvPr>
        </p:nvSpPr>
        <p:spPr>
          <a:xfrm>
            <a:off x="1100314" y="588819"/>
            <a:ext cx="7886700" cy="1136415"/>
          </a:xfrm>
        </p:spPr>
        <p:txBody>
          <a:bodyPr/>
          <a:lstStyle/>
          <a:p>
            <a:r>
              <a:rPr lang="da-DK" b="1" dirty="0">
                <a:latin typeface="Verdana" panose="020B0604030504040204" pitchFamily="34" charset="0"/>
                <a:ea typeface="Verdana" panose="020B0604030504040204" pitchFamily="34" charset="0"/>
              </a:rPr>
              <a:t>Tre typer arbejdsmiljø</a:t>
            </a:r>
          </a:p>
        </p:txBody>
      </p:sp>
      <p:pic>
        <p:nvPicPr>
          <p:cNvPr id="3" name="Billede 2">
            <a:extLst>
              <a:ext uri="{FF2B5EF4-FFF2-40B4-BE49-F238E27FC236}">
                <a16:creationId xmlns:a16="http://schemas.microsoft.com/office/drawing/2014/main" id="{C2BA5540-D9C3-43D6-B40B-6B82541CB363}"/>
              </a:ext>
            </a:extLst>
          </p:cNvPr>
          <p:cNvPicPr>
            <a:picLocks noChangeAspect="1"/>
          </p:cNvPicPr>
          <p:nvPr/>
        </p:nvPicPr>
        <p:blipFill>
          <a:blip r:embed="rId3"/>
          <a:stretch>
            <a:fillRect/>
          </a:stretch>
        </p:blipFill>
        <p:spPr>
          <a:xfrm>
            <a:off x="0" y="1818080"/>
            <a:ext cx="3081170" cy="3869658"/>
          </a:xfrm>
          <a:prstGeom prst="rect">
            <a:avLst/>
          </a:prstGeom>
        </p:spPr>
      </p:pic>
      <p:pic>
        <p:nvPicPr>
          <p:cNvPr id="4" name="Billede 3">
            <a:extLst>
              <a:ext uri="{FF2B5EF4-FFF2-40B4-BE49-F238E27FC236}">
                <a16:creationId xmlns:a16="http://schemas.microsoft.com/office/drawing/2014/main" id="{BC661FCC-B449-410D-9ED0-385FCB273A57}"/>
              </a:ext>
            </a:extLst>
          </p:cNvPr>
          <p:cNvPicPr>
            <a:picLocks noChangeAspect="1"/>
          </p:cNvPicPr>
          <p:nvPr/>
        </p:nvPicPr>
        <p:blipFill>
          <a:blip r:embed="rId4"/>
          <a:stretch>
            <a:fillRect/>
          </a:stretch>
        </p:blipFill>
        <p:spPr>
          <a:xfrm>
            <a:off x="2984678" y="1872858"/>
            <a:ext cx="2897319" cy="3760102"/>
          </a:xfrm>
          <a:prstGeom prst="rect">
            <a:avLst/>
          </a:prstGeom>
        </p:spPr>
      </p:pic>
      <p:pic>
        <p:nvPicPr>
          <p:cNvPr id="5" name="Billede 4">
            <a:extLst>
              <a:ext uri="{FF2B5EF4-FFF2-40B4-BE49-F238E27FC236}">
                <a16:creationId xmlns:a16="http://schemas.microsoft.com/office/drawing/2014/main" id="{93FF51EE-C8D3-40D3-94A0-02C4E6052AE2}"/>
              </a:ext>
            </a:extLst>
          </p:cNvPr>
          <p:cNvPicPr>
            <a:picLocks noChangeAspect="1"/>
          </p:cNvPicPr>
          <p:nvPr/>
        </p:nvPicPr>
        <p:blipFill>
          <a:blip r:embed="rId5"/>
          <a:stretch>
            <a:fillRect/>
          </a:stretch>
        </p:blipFill>
        <p:spPr>
          <a:xfrm>
            <a:off x="5969356" y="2002666"/>
            <a:ext cx="2803843" cy="3500486"/>
          </a:xfrm>
          <a:prstGeom prst="rect">
            <a:avLst/>
          </a:prstGeom>
        </p:spPr>
      </p:pic>
      <p:sp>
        <p:nvSpPr>
          <p:cNvPr id="6" name="Tekstfelt 5">
            <a:extLst>
              <a:ext uri="{FF2B5EF4-FFF2-40B4-BE49-F238E27FC236}">
                <a16:creationId xmlns:a16="http://schemas.microsoft.com/office/drawing/2014/main" id="{A5E2DE02-3F7F-7CD8-8AED-6D5F4DEDCBCB}"/>
              </a:ext>
            </a:extLst>
          </p:cNvPr>
          <p:cNvSpPr txBox="1"/>
          <p:nvPr/>
        </p:nvSpPr>
        <p:spPr>
          <a:xfrm>
            <a:off x="306435" y="5946015"/>
            <a:ext cx="8654327" cy="646331"/>
          </a:xfrm>
          <a:prstGeom prst="rect">
            <a:avLst/>
          </a:prstGeom>
          <a:noFill/>
        </p:spPr>
        <p:txBody>
          <a:bodyPr wrap="square" rtlCol="0">
            <a:spAutoFit/>
          </a:bodyPr>
          <a:lstStyle/>
          <a:p>
            <a:r>
              <a:rPr lang="da-DK" sz="1200" i="1" dirty="0">
                <a:latin typeface="Verdana" panose="020B0604030504040204" pitchFamily="34" charset="0"/>
                <a:ea typeface="Verdana" panose="020B0604030504040204" pitchFamily="34" charset="0"/>
              </a:rPr>
              <a:t>dbio har i samarbejde med forsker Mille Mortensen udviklet et dialogspil og kommet med et bud på, hvordan forskellige arbejdspladser kan se ud. Spillet bør IKKE anvendes på arbejdspladser, der er røde. Her skal der søges hjælp udefra. </a:t>
            </a:r>
          </a:p>
        </p:txBody>
      </p:sp>
    </p:spTree>
    <p:extLst>
      <p:ext uri="{BB962C8B-B14F-4D97-AF65-F5344CB8AC3E}">
        <p14:creationId xmlns:p14="http://schemas.microsoft.com/office/powerpoint/2010/main" val="196426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F0F0D0-E7FA-4598-A319-33D7D1F209C3}"/>
              </a:ext>
            </a:extLst>
          </p:cNvPr>
          <p:cNvSpPr>
            <a:spLocks noGrp="1"/>
          </p:cNvSpPr>
          <p:nvPr>
            <p:ph type="title"/>
          </p:nvPr>
        </p:nvSpPr>
        <p:spPr>
          <a:xfrm>
            <a:off x="1302418" y="1008038"/>
            <a:ext cx="7841582" cy="1232033"/>
          </a:xfrm>
        </p:spPr>
        <p:txBody>
          <a:bodyPr>
            <a:normAutofit/>
          </a:bodyPr>
          <a:lstStyle/>
          <a:p>
            <a:r>
              <a:rPr lang="da-DK" dirty="0"/>
              <a:t>Opbyg tillid – dialogspil</a:t>
            </a:r>
            <a:br>
              <a:rPr lang="da-DK" dirty="0"/>
            </a:br>
            <a:endParaRPr lang="da-DK" dirty="0"/>
          </a:p>
        </p:txBody>
      </p:sp>
      <p:sp>
        <p:nvSpPr>
          <p:cNvPr id="7" name="Pladsholder til indhold 2">
            <a:extLst>
              <a:ext uri="{FF2B5EF4-FFF2-40B4-BE49-F238E27FC236}">
                <a16:creationId xmlns:a16="http://schemas.microsoft.com/office/drawing/2014/main" id="{A5A0887F-89A5-457C-AB13-04FE0726E0A7}"/>
              </a:ext>
            </a:extLst>
          </p:cNvPr>
          <p:cNvSpPr txBox="1">
            <a:spLocks/>
          </p:cNvSpPr>
          <p:nvPr/>
        </p:nvSpPr>
        <p:spPr>
          <a:xfrm>
            <a:off x="498553" y="1927168"/>
            <a:ext cx="4697128" cy="3780612"/>
          </a:xfrm>
          <a:prstGeom prst="rect">
            <a:avLst/>
          </a:prstGeom>
        </p:spPr>
        <p:txBody>
          <a:bodyPr vert="horz" lIns="0" tIns="0" rIns="0" bIns="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2000" kern="1200" baseline="0">
                <a:solidFill>
                  <a:schemeClr val="tx1"/>
                </a:solidFill>
                <a:latin typeface="verdana"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a-DK" sz="2600" b="1" dirty="0">
                <a:solidFill>
                  <a:srgbClr val="C00000"/>
                </a:solidFill>
              </a:rPr>
              <a:t>Formål</a:t>
            </a:r>
          </a:p>
          <a:p>
            <a:pPr algn="ctr"/>
            <a:endParaRPr lang="da-DK" dirty="0"/>
          </a:p>
          <a:p>
            <a:pPr marL="342900" indent="-342900">
              <a:buFont typeface="Arial" panose="020B0604020202020204" pitchFamily="34" charset="0"/>
              <a:buChar char="•"/>
            </a:pPr>
            <a:r>
              <a:rPr lang="da-DK" dirty="0"/>
              <a:t>Hjælpe os til at få indsigt i, hvad  og hvornår vi oplever tillid på vores arbejdsplads.</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Understøtte at vi udvikler mere tillid på vores arbejdsplads.</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Udvikle en fælles indsigt i, HVAD der kan være svært og dermed kræver mod for den enkelte at tale om på vores arbejdsplads.  </a:t>
            </a:r>
          </a:p>
        </p:txBody>
      </p:sp>
      <p:pic>
        <p:nvPicPr>
          <p:cNvPr id="8" name="Pladsholder til indhold 7">
            <a:extLst>
              <a:ext uri="{FF2B5EF4-FFF2-40B4-BE49-F238E27FC236}">
                <a16:creationId xmlns:a16="http://schemas.microsoft.com/office/drawing/2014/main" id="{9D96B678-8656-4A87-9915-8596A6764FDD}"/>
              </a:ext>
            </a:extLst>
          </p:cNvPr>
          <p:cNvPicPr>
            <a:picLocks noGrp="1" noChangeAspect="1"/>
          </p:cNvPicPr>
          <p:nvPr>
            <p:ph sz="quarter" idx="14"/>
          </p:nvPr>
        </p:nvPicPr>
        <p:blipFill>
          <a:blip r:embed="rId3"/>
          <a:stretch>
            <a:fillRect/>
          </a:stretch>
        </p:blipFill>
        <p:spPr>
          <a:xfrm>
            <a:off x="5394804" y="3570491"/>
            <a:ext cx="3120546" cy="2137289"/>
          </a:xfrm>
          <a:prstGeom prst="rect">
            <a:avLst/>
          </a:prstGeom>
        </p:spPr>
      </p:pic>
    </p:spTree>
    <p:extLst>
      <p:ext uri="{BB962C8B-B14F-4D97-AF65-F5344CB8AC3E}">
        <p14:creationId xmlns:p14="http://schemas.microsoft.com/office/powerpoint/2010/main" val="3460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A5357D1-BCEB-475B-9301-69E6F2130BE8}"/>
              </a:ext>
            </a:extLst>
          </p:cNvPr>
          <p:cNvSpPr>
            <a:spLocks noGrp="1"/>
          </p:cNvSpPr>
          <p:nvPr>
            <p:ph sz="quarter" idx="14"/>
          </p:nvPr>
        </p:nvSpPr>
        <p:spPr/>
        <p:txBody>
          <a:bodyPr/>
          <a:lstStyle/>
          <a:p>
            <a:pPr marL="457200" indent="-457200">
              <a:buFont typeface="+mj-lt"/>
              <a:buAutoNum type="arabicPeriod"/>
            </a:pPr>
            <a:r>
              <a:rPr lang="da-DK" dirty="0"/>
              <a:t>Del jer ind i grupper á 3-5 personer. Afsæt mindst 45 minutter.</a:t>
            </a:r>
          </a:p>
          <a:p>
            <a:pPr marL="457200" indent="-457200">
              <a:buFont typeface="+mj-lt"/>
              <a:buAutoNum type="arabicPeriod"/>
            </a:pPr>
            <a:endParaRPr lang="da-DK" dirty="0"/>
          </a:p>
          <a:p>
            <a:pPr marL="457200" indent="-457200">
              <a:buFont typeface="+mj-lt"/>
              <a:buAutoNum type="arabicPeriod"/>
            </a:pPr>
            <a:r>
              <a:rPr lang="da-DK" dirty="0"/>
              <a:t>Hver gruppe får et sæt kort.</a:t>
            </a:r>
          </a:p>
          <a:p>
            <a:pPr marL="457200" indent="-457200">
              <a:buFont typeface="+mj-lt"/>
              <a:buAutoNum type="arabicPeriod"/>
            </a:pPr>
            <a:endParaRPr lang="da-DK" dirty="0"/>
          </a:p>
          <a:p>
            <a:pPr marL="457200" indent="-457200">
              <a:buFont typeface="+mj-lt"/>
              <a:buAutoNum type="arabicPeriod"/>
            </a:pPr>
            <a:r>
              <a:rPr lang="da-DK" dirty="0"/>
              <a:t>Start i gruppen med at drøfte, hvorfor det er vigtigt at tale om tillid på jeres arbejdsplads (10 min). </a:t>
            </a:r>
          </a:p>
          <a:p>
            <a:pPr marL="457200" indent="-457200">
              <a:buFont typeface="+mj-lt"/>
              <a:buAutoNum type="arabicPeriod"/>
            </a:pPr>
            <a:endParaRPr lang="da-DK" dirty="0"/>
          </a:p>
          <a:p>
            <a:endParaRPr lang="da-DK" dirty="0"/>
          </a:p>
          <a:p>
            <a:endParaRPr lang="da-DK" dirty="0"/>
          </a:p>
        </p:txBody>
      </p:sp>
      <p:sp>
        <p:nvSpPr>
          <p:cNvPr id="4" name="Titel 3">
            <a:extLst>
              <a:ext uri="{FF2B5EF4-FFF2-40B4-BE49-F238E27FC236}">
                <a16:creationId xmlns:a16="http://schemas.microsoft.com/office/drawing/2014/main" id="{88830FD0-09A5-48C7-A966-E4318A4318C3}"/>
              </a:ext>
            </a:extLst>
          </p:cNvPr>
          <p:cNvSpPr>
            <a:spLocks noGrp="1"/>
          </p:cNvSpPr>
          <p:nvPr>
            <p:ph type="title"/>
          </p:nvPr>
        </p:nvSpPr>
        <p:spPr/>
        <p:txBody>
          <a:bodyPr/>
          <a:lstStyle/>
          <a:p>
            <a:r>
              <a:rPr lang="da-DK" dirty="0"/>
              <a:t>Vejledning til dialogspillet</a:t>
            </a:r>
          </a:p>
        </p:txBody>
      </p:sp>
    </p:spTree>
    <p:extLst>
      <p:ext uri="{BB962C8B-B14F-4D97-AF65-F5344CB8AC3E}">
        <p14:creationId xmlns:p14="http://schemas.microsoft.com/office/powerpoint/2010/main" val="2392263953"/>
      </p:ext>
    </p:extLst>
  </p:cSld>
  <p:clrMapOvr>
    <a:masterClrMapping/>
  </p:clrMapOvr>
</p:sld>
</file>

<file path=ppt/theme/theme1.xml><?xml version="1.0" encoding="utf-8"?>
<a:theme xmlns:a="http://schemas.openxmlformats.org/drawingml/2006/main" name="Kontor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Titel &amp; sidenr.potx" id="{6FC79A01-26A3-459F-A15C-C7E7F426AE8A}" vid="{EA321562-BB02-49D1-AC7A-B8F140937CFC}"/>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D742188EE6654D9E4CEBB849A268FA" ma:contentTypeVersion="14" ma:contentTypeDescription="Opret et nyt dokument." ma:contentTypeScope="" ma:versionID="d3459bf0e1af746fe5f584c2c17e1e91">
  <xsd:schema xmlns:xsd="http://www.w3.org/2001/XMLSchema" xmlns:xs="http://www.w3.org/2001/XMLSchema" xmlns:p="http://schemas.microsoft.com/office/2006/metadata/properties" xmlns:ns2="9ec831dd-0318-46c6-b077-a3c5156ce288" xmlns:ns3="10424990-097c-4ab7-8b03-5628b5ae3f5c" targetNamespace="http://schemas.microsoft.com/office/2006/metadata/properties" ma:root="true" ma:fieldsID="4b5cce2a0eba1d7510f308c7545b3030" ns2:_="" ns3:_="">
    <xsd:import namespace="9ec831dd-0318-46c6-b077-a3c5156ce288"/>
    <xsd:import namespace="10424990-097c-4ab7-8b03-5628b5ae3f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c831dd-0318-46c6-b077-a3c5156ce28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60cc2d50-7338-4eca-8c49-370e4013b760}" ma:internalName="TaxCatchAll" ma:showField="CatchAllData" ma:web="9ec831dd-0318-46c6-b077-a3c5156ce2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4990-097c-4ab7-8b03-5628b5ae3f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descrip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b0401b17-20df-4147-9bf5-dd628658e8f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424990-097c-4ab7-8b03-5628b5ae3f5c">
      <Terms xmlns="http://schemas.microsoft.com/office/infopath/2007/PartnerControls"/>
    </lcf76f155ced4ddcb4097134ff3c332f>
    <TaxCatchAll xmlns="9ec831dd-0318-46c6-b077-a3c5156ce288" xsi:nil="true"/>
  </documentManagement>
</p:properties>
</file>

<file path=customXml/itemProps1.xml><?xml version="1.0" encoding="utf-8"?>
<ds:datastoreItem xmlns:ds="http://schemas.openxmlformats.org/officeDocument/2006/customXml" ds:itemID="{0045379D-ABA3-4453-ABE3-49289EA5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c831dd-0318-46c6-b077-a3c5156ce288"/>
    <ds:schemaRef ds:uri="10424990-097c-4ab7-8b03-5628b5ae3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ACCDAC-46F1-4B76-9CF7-9B18B128526C}">
  <ds:schemaRefs>
    <ds:schemaRef ds:uri="http://schemas.microsoft.com/sharepoint/v3/contenttype/forms"/>
  </ds:schemaRefs>
</ds:datastoreItem>
</file>

<file path=customXml/itemProps3.xml><?xml version="1.0" encoding="utf-8"?>
<ds:datastoreItem xmlns:ds="http://schemas.openxmlformats.org/officeDocument/2006/customXml" ds:itemID="{BA9306C4-3DC1-4F5E-90DF-4CFE9CC51297}">
  <ds:schemaRefs>
    <ds:schemaRef ds:uri="http://schemas.microsoft.com/office/2006/metadata/properties"/>
    <ds:schemaRef ds:uri="http://schemas.microsoft.com/office/infopath/2007/PartnerControls"/>
    <ds:schemaRef ds:uri="10424990-097c-4ab7-8b03-5628b5ae3f5c"/>
    <ds:schemaRef ds:uri="9ec831dd-0318-46c6-b077-a3c5156ce288"/>
  </ds:schemaRefs>
</ds:datastoreItem>
</file>

<file path=docProps/app.xml><?xml version="1.0" encoding="utf-8"?>
<Properties xmlns="http://schemas.openxmlformats.org/officeDocument/2006/extended-properties" xmlns:vt="http://schemas.openxmlformats.org/officeDocument/2006/docPropsVTypes">
  <Template>PowerPoint</Template>
  <TotalTime>456</TotalTime>
  <Words>1392</Words>
  <Application>Microsoft Office PowerPoint</Application>
  <PresentationFormat>Skærmshow (4:3)</PresentationFormat>
  <Paragraphs>106</Paragraphs>
  <Slides>15</Slides>
  <Notes>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Arial</vt:lpstr>
      <vt:lpstr>Calibri</vt:lpstr>
      <vt:lpstr>Calibri Light</vt:lpstr>
      <vt:lpstr>Verdana</vt:lpstr>
      <vt:lpstr>Verdana</vt:lpstr>
      <vt:lpstr>Kontortema</vt:lpstr>
      <vt:lpstr> Opbyg psykologisk tryghed - ved også at tale om det, der er svært i arbejdet!</vt:lpstr>
      <vt:lpstr>Hvad er psykologisk tryghed?</vt:lpstr>
      <vt:lpstr>Hvorfor psykologisk sikkerhed?</vt:lpstr>
      <vt:lpstr>PowerPoint-præsentation</vt:lpstr>
      <vt:lpstr>Se videoen (02:46 min)</vt:lpstr>
      <vt:lpstr>Hvordan opbygger vi tillid og psykologisk tryghed?</vt:lpstr>
      <vt:lpstr>Tre typer arbejdsmiljø</vt:lpstr>
      <vt:lpstr>Opbyg tillid – dialogspil </vt:lpstr>
      <vt:lpstr>Vejledning til dialogspillet</vt:lpstr>
      <vt:lpstr>Vejledning til dialogspillet</vt:lpstr>
      <vt:lpstr>De fem veje til at opbygge psykologisk tryghed</vt:lpstr>
      <vt:lpstr>De fem veje til at opbygge psykologisk tryghed</vt:lpstr>
      <vt:lpstr>De fem veje til at opbygge psykologisk tryghed</vt:lpstr>
      <vt:lpstr>De fem veje til at opbygge psykologisk tryghed</vt:lpstr>
      <vt:lpstr>De fem veje til at opbygge psykologisk tryghed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Opbyg tillid Tal om det, som er svært</dc:title>
  <dc:creator>Sanne Jensen</dc:creator>
  <cp:lastModifiedBy>Sanne Jensen</cp:lastModifiedBy>
  <cp:revision>26</cp:revision>
  <cp:lastPrinted>2020-01-13T11:24:50Z</cp:lastPrinted>
  <dcterms:created xsi:type="dcterms:W3CDTF">2020-01-12T12:22:11Z</dcterms:created>
  <dcterms:modified xsi:type="dcterms:W3CDTF">2023-10-20T07:42:02Z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0x010100B7D742188EE6654D9E4CEBB849A268FA</vt:lpwstr>
  </property>
  <property fmtid="{D5CDD505-2E9C-101B-9397-08002B2CF9AE}" pid="3" name="Order">
    <vt:r8>1626000</vt:r8>
  </property>
  <property fmtid="{D5CDD505-2E9C-101B-9397-08002B2CF9AE}" pid="4" name="MediaServiceImageTags">
    <vt:lpwstr/>
  </property>
</Properties>
</file>